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sldIdLst>
    <p:sldId id="263" r:id="rId2"/>
    <p:sldId id="264" r:id="rId3"/>
    <p:sldId id="265" r:id="rId4"/>
    <p:sldId id="266" r:id="rId5"/>
    <p:sldId id="267" r:id="rId6"/>
    <p:sldId id="268" r:id="rId7"/>
    <p:sldId id="280" r:id="rId8"/>
    <p:sldId id="279" r:id="rId9"/>
    <p:sldId id="270" r:id="rId10"/>
    <p:sldId id="271" r:id="rId11"/>
    <p:sldId id="272" r:id="rId12"/>
    <p:sldId id="278" r:id="rId13"/>
    <p:sldId id="273" r:id="rId14"/>
    <p:sldId id="277" r:id="rId15"/>
    <p:sldId id="275" r:id="rId16"/>
    <p:sldId id="27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444"/>
    <p:restoredTop sz="95946"/>
  </p:normalViewPr>
  <p:slideViewPr>
    <p:cSldViewPr snapToGrid="0" snapToObjects="1">
      <p:cViewPr>
        <p:scale>
          <a:sx n="90" d="100"/>
          <a:sy n="90" d="100"/>
        </p:scale>
        <p:origin x="304" y="7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Users/kristanrodriguez/Library/Containers/com.microsoft.Excel/Data/Library/Application%20Support/Microsoft/Savings%20food-Misc%20(version%201).xlsb"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kristanrodriguez/Library/Containers/com.microsoft.Excel/Data/Library/Application%20Support/Microsoft/Savings%20food-Misc%20(version%201).xlsb"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kristanrodriguez/Library/Containers/com.microsoft.Excel/Data/Library/Application%20Support/Microsoft/Savings%20food-Misc%20(version%201).xlsb"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kristanrodriguez/Library/Containers/com.microsoft.Excel/Data/Library/Application%20Support/Microsoft/Savings%20food-Misc%20(version%201).xlsb"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Users/kristanrodriguez/Library/Containers/com.microsoft.Excel/Data/Library/Application%20Support/Microsoft/Savings%20food-Misc%20(version%201).xlsb"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Users/kristanrodriguez/Library/Containers/com.microsoft.Excel/Data/Library/Application%20Support/Microsoft/Savings%20food-Misc%20(version%201).xlsb"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Moving Range Chart</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Suggestion2!$D$18</c:f>
              <c:strCache>
                <c:ptCount val="1"/>
                <c:pt idx="0">
                  <c:v>mR</c:v>
                </c:pt>
              </c:strCache>
            </c:strRef>
          </c:tx>
          <c:spPr>
            <a:ln w="34925" cap="rnd">
              <a:solidFill>
                <a:schemeClr val="accent1"/>
              </a:solidFill>
              <a:round/>
            </a:ln>
            <a:effectLst>
              <a:outerShdw blurRad="38100" dist="25400" dir="5400000" rotWithShape="0">
                <a:srgbClr val="000000">
                  <a:alpha val="75000"/>
                </a:srgbClr>
              </a:outerShdw>
            </a:effectLst>
          </c:spPr>
          <c:marker>
            <c:symbol val="none"/>
          </c:marker>
          <c:dPt>
            <c:idx val="1919251285"/>
            <c:marker>
              <c:symbol val="none"/>
            </c:marker>
            <c:bubble3D val="0"/>
            <c:spPr>
              <a:ln w="34925" cap="rnd">
                <a:solidFill>
                  <a:schemeClr val="accent1"/>
                </a:solidFill>
                <a:round/>
              </a:ln>
              <a:effectLst>
                <a:outerShdw blurRad="38100" dist="25400" dir="5400000" rotWithShape="0">
                  <a:srgbClr val="000000">
                    <a:alpha val="75000"/>
                  </a:srgbClr>
                </a:outerShdw>
              </a:effectLst>
            </c:spPr>
          </c:dPt>
          <c:val>
            <c:numRef>
              <c:f>Suggestion2!$D$19:$D$25</c:f>
              <c:numCache>
                <c:formatCode>General</c:formatCode>
                <c:ptCount val="7"/>
                <c:pt idx="1">
                  <c:v>1801.82</c:v>
                </c:pt>
                <c:pt idx="2">
                  <c:v>3152.4</c:v>
                </c:pt>
                <c:pt idx="3">
                  <c:v>2154.3199999999997</c:v>
                </c:pt>
                <c:pt idx="4">
                  <c:v>336.54999999999995</c:v>
                </c:pt>
                <c:pt idx="5">
                  <c:v>429.52</c:v>
                </c:pt>
                <c:pt idx="6">
                  <c:v>457.02</c:v>
                </c:pt>
              </c:numCache>
            </c:numRef>
          </c:val>
          <c:smooth val="0"/>
          <c:extLst>
            <c:ext xmlns:c16="http://schemas.microsoft.com/office/drawing/2014/chart" uri="{C3380CC4-5D6E-409C-BE32-E72D297353CC}">
              <c16:uniqueId val="{00000000-DB41-C943-9FB9-B0A33C460128}"/>
            </c:ext>
          </c:extLst>
        </c:ser>
        <c:ser>
          <c:idx val="1"/>
          <c:order val="1"/>
          <c:tx>
            <c:strRef>
              <c:f>Suggestion2!$E$18</c:f>
              <c:strCache>
                <c:ptCount val="1"/>
                <c:pt idx="0">
                  <c:v>mRbar</c:v>
                </c:pt>
              </c:strCache>
            </c:strRef>
          </c:tx>
          <c:spPr>
            <a:ln w="34925" cap="rnd">
              <a:solidFill>
                <a:schemeClr val="accent2"/>
              </a:solidFill>
              <a:round/>
            </a:ln>
            <a:effectLst>
              <a:outerShdw blurRad="38100" dist="25400" dir="5400000" rotWithShape="0">
                <a:srgbClr val="000000">
                  <a:alpha val="75000"/>
                </a:srgbClr>
              </a:outerShdw>
            </a:effectLst>
          </c:spPr>
          <c:marker>
            <c:symbol val="none"/>
          </c:marker>
          <c:dPt>
            <c:idx val="1919251285"/>
            <c:marker>
              <c:symbol val="none"/>
            </c:marker>
            <c:bubble3D val="0"/>
            <c:spPr>
              <a:ln w="34925" cap="rnd">
                <a:solidFill>
                  <a:schemeClr val="accent2"/>
                </a:solidFill>
                <a:round/>
              </a:ln>
              <a:effectLst>
                <a:outerShdw blurRad="38100" dist="25400" dir="5400000" rotWithShape="0">
                  <a:srgbClr val="000000">
                    <a:alpha val="75000"/>
                  </a:srgbClr>
                </a:outerShdw>
              </a:effectLst>
            </c:spPr>
          </c:dPt>
          <c:val>
            <c:numRef>
              <c:f>Suggestion2!$E$19:$E$25</c:f>
              <c:numCache>
                <c:formatCode>General</c:formatCode>
                <c:ptCount val="7"/>
                <c:pt idx="0">
                  <c:v>1388.605</c:v>
                </c:pt>
                <c:pt idx="1">
                  <c:v>1388.605</c:v>
                </c:pt>
                <c:pt idx="2">
                  <c:v>1388.605</c:v>
                </c:pt>
                <c:pt idx="3">
                  <c:v>1388.6050000000002</c:v>
                </c:pt>
                <c:pt idx="4">
                  <c:v>1388.6050000000002</c:v>
                </c:pt>
                <c:pt idx="5">
                  <c:v>1388.6050000000002</c:v>
                </c:pt>
                <c:pt idx="6">
                  <c:v>1388.6050000000002</c:v>
                </c:pt>
              </c:numCache>
            </c:numRef>
          </c:val>
          <c:smooth val="0"/>
          <c:extLst>
            <c:ext xmlns:c16="http://schemas.microsoft.com/office/drawing/2014/chart" uri="{C3380CC4-5D6E-409C-BE32-E72D297353CC}">
              <c16:uniqueId val="{00000001-DB41-C943-9FB9-B0A33C460128}"/>
            </c:ext>
          </c:extLst>
        </c:ser>
        <c:ser>
          <c:idx val="2"/>
          <c:order val="2"/>
          <c:tx>
            <c:strRef>
              <c:f>Suggestion2!$F$18</c:f>
              <c:strCache>
                <c:ptCount val="1"/>
                <c:pt idx="0">
                  <c:v>UCL</c:v>
                </c:pt>
              </c:strCache>
            </c:strRef>
          </c:tx>
          <c:spPr>
            <a:ln w="34925" cap="rnd">
              <a:solidFill>
                <a:schemeClr val="accent3"/>
              </a:solidFill>
              <a:round/>
            </a:ln>
            <a:effectLst>
              <a:outerShdw blurRad="38100" dist="25400" dir="5400000" rotWithShape="0">
                <a:srgbClr val="000000">
                  <a:alpha val="75000"/>
                </a:srgbClr>
              </a:outerShdw>
            </a:effectLst>
          </c:spPr>
          <c:marker>
            <c:symbol val="none"/>
          </c:marker>
          <c:dPt>
            <c:idx val="1919251285"/>
            <c:marker>
              <c:symbol val="none"/>
            </c:marker>
            <c:bubble3D val="0"/>
            <c:spPr>
              <a:ln w="34925" cap="rnd">
                <a:solidFill>
                  <a:schemeClr val="accent3"/>
                </a:solidFill>
                <a:round/>
              </a:ln>
              <a:effectLst>
                <a:outerShdw blurRad="38100" dist="25400" dir="5400000" rotWithShape="0">
                  <a:srgbClr val="000000">
                    <a:alpha val="75000"/>
                  </a:srgbClr>
                </a:outerShdw>
              </a:effectLst>
            </c:spPr>
          </c:dPt>
          <c:val>
            <c:numRef>
              <c:f>Suggestion2!$F$19:$F$25</c:f>
              <c:numCache>
                <c:formatCode>General</c:formatCode>
                <c:ptCount val="7"/>
                <c:pt idx="0">
                  <c:v>4540.7383500000005</c:v>
                </c:pt>
                <c:pt idx="1">
                  <c:v>4540.7383500000005</c:v>
                </c:pt>
                <c:pt idx="2">
                  <c:v>4540.7383500000005</c:v>
                </c:pt>
                <c:pt idx="3">
                  <c:v>4540.7383500000005</c:v>
                </c:pt>
                <c:pt idx="4">
                  <c:v>4540.7383500000005</c:v>
                </c:pt>
                <c:pt idx="5">
                  <c:v>4540.7383500000005</c:v>
                </c:pt>
                <c:pt idx="6">
                  <c:v>4540.7383500000005</c:v>
                </c:pt>
              </c:numCache>
            </c:numRef>
          </c:val>
          <c:smooth val="0"/>
          <c:extLst>
            <c:ext xmlns:c16="http://schemas.microsoft.com/office/drawing/2014/chart" uri="{C3380CC4-5D6E-409C-BE32-E72D297353CC}">
              <c16:uniqueId val="{00000002-DB41-C943-9FB9-B0A33C460128}"/>
            </c:ext>
          </c:extLst>
        </c:ser>
        <c:ser>
          <c:idx val="3"/>
          <c:order val="3"/>
          <c:tx>
            <c:strRef>
              <c:f>Suggestion2!$G$18</c:f>
              <c:strCache>
                <c:ptCount val="1"/>
                <c:pt idx="0">
                  <c:v>LCL</c:v>
                </c:pt>
              </c:strCache>
            </c:strRef>
          </c:tx>
          <c:spPr>
            <a:ln w="34925" cap="rnd">
              <a:solidFill>
                <a:schemeClr val="accent4"/>
              </a:solidFill>
              <a:round/>
            </a:ln>
            <a:effectLst>
              <a:outerShdw blurRad="38100" dist="25400" dir="5400000" rotWithShape="0">
                <a:srgbClr val="000000">
                  <a:alpha val="75000"/>
                </a:srgbClr>
              </a:outerShdw>
            </a:effectLst>
          </c:spPr>
          <c:marker>
            <c:symbol val="none"/>
          </c:marker>
          <c:dPt>
            <c:idx val="1919251285"/>
            <c:marker>
              <c:symbol val="none"/>
            </c:marker>
            <c:bubble3D val="0"/>
            <c:spPr>
              <a:ln w="34925" cap="rnd">
                <a:solidFill>
                  <a:schemeClr val="accent4"/>
                </a:solidFill>
                <a:round/>
              </a:ln>
              <a:effectLst>
                <a:outerShdw blurRad="38100" dist="25400" dir="5400000" rotWithShape="0">
                  <a:srgbClr val="000000">
                    <a:alpha val="75000"/>
                  </a:srgbClr>
                </a:outerShdw>
              </a:effectLst>
            </c:spPr>
          </c:dPt>
          <c:val>
            <c:numRef>
              <c:f>Suggestion2!$G$19:$G$25</c:f>
              <c:numCache>
                <c:formatCode>General</c:formatCode>
                <c:ptCount val="7"/>
                <c:pt idx="0">
                  <c:v>0</c:v>
                </c:pt>
                <c:pt idx="1">
                  <c:v>0</c:v>
                </c:pt>
                <c:pt idx="2">
                  <c:v>0</c:v>
                </c:pt>
                <c:pt idx="3">
                  <c:v>0</c:v>
                </c:pt>
                <c:pt idx="4">
                  <c:v>0</c:v>
                </c:pt>
                <c:pt idx="5">
                  <c:v>0</c:v>
                </c:pt>
                <c:pt idx="6">
                  <c:v>0</c:v>
                </c:pt>
              </c:numCache>
            </c:numRef>
          </c:val>
          <c:smooth val="0"/>
          <c:extLst>
            <c:ext xmlns:c16="http://schemas.microsoft.com/office/drawing/2014/chart" uri="{C3380CC4-5D6E-409C-BE32-E72D297353CC}">
              <c16:uniqueId val="{00000003-DB41-C943-9FB9-B0A33C460128}"/>
            </c:ext>
          </c:extLst>
        </c:ser>
        <c:dLbls>
          <c:showLegendKey val="0"/>
          <c:showVal val="0"/>
          <c:showCatName val="0"/>
          <c:showSerName val="0"/>
          <c:showPercent val="0"/>
          <c:showBubbleSize val="0"/>
        </c:dLbls>
        <c:smooth val="0"/>
        <c:axId val="532736623"/>
        <c:axId val="493767391"/>
      </c:lineChart>
      <c:catAx>
        <c:axId val="532736623"/>
        <c:scaling>
          <c:orientation val="minMax"/>
        </c:scaling>
        <c:delete val="0"/>
        <c:axPos val="b"/>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93767391"/>
        <c:crosses val="autoZero"/>
        <c:auto val="1"/>
        <c:lblAlgn val="ctr"/>
        <c:lblOffset val="100"/>
        <c:noMultiLvlLbl val="0"/>
      </c:catAx>
      <c:valAx>
        <c:axId val="493767391"/>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327366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Individuals Chart</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Suggestion2!$I$17</c:f>
              <c:strCache>
                <c:ptCount val="1"/>
                <c:pt idx="0">
                  <c:v>x</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val>
            <c:numRef>
              <c:f>Suggestion2!$I$18:$I$24</c:f>
              <c:numCache>
                <c:formatCode>General</c:formatCode>
                <c:ptCount val="7"/>
                <c:pt idx="0">
                  <c:v>2048.98</c:v>
                </c:pt>
                <c:pt idx="1">
                  <c:v>247.16</c:v>
                </c:pt>
                <c:pt idx="2">
                  <c:v>3399.56</c:v>
                </c:pt>
                <c:pt idx="3">
                  <c:v>1245.24</c:v>
                </c:pt>
                <c:pt idx="4">
                  <c:v>1581.79</c:v>
                </c:pt>
                <c:pt idx="5">
                  <c:v>1152.27</c:v>
                </c:pt>
                <c:pt idx="6">
                  <c:v>695.25</c:v>
                </c:pt>
              </c:numCache>
            </c:numRef>
          </c:val>
          <c:smooth val="0"/>
          <c:extLst>
            <c:ext xmlns:c16="http://schemas.microsoft.com/office/drawing/2014/chart" uri="{C3380CC4-5D6E-409C-BE32-E72D297353CC}">
              <c16:uniqueId val="{00000000-B517-854F-89F7-73D617AB68AC}"/>
            </c:ext>
          </c:extLst>
        </c:ser>
        <c:ser>
          <c:idx val="1"/>
          <c:order val="1"/>
          <c:tx>
            <c:strRef>
              <c:f>Suggestion2!$J$17</c:f>
              <c:strCache>
                <c:ptCount val="1"/>
                <c:pt idx="0">
                  <c:v>xbar</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val>
            <c:numRef>
              <c:f>Suggestion2!$J$18:$J$24</c:f>
              <c:numCache>
                <c:formatCode>General</c:formatCode>
                <c:ptCount val="7"/>
                <c:pt idx="0">
                  <c:v>1481.46</c:v>
                </c:pt>
                <c:pt idx="1">
                  <c:v>1481.46</c:v>
                </c:pt>
                <c:pt idx="2">
                  <c:v>1481.46</c:v>
                </c:pt>
                <c:pt idx="3">
                  <c:v>1481.46</c:v>
                </c:pt>
                <c:pt idx="4">
                  <c:v>1481.46</c:v>
                </c:pt>
                <c:pt idx="5">
                  <c:v>1481.46</c:v>
                </c:pt>
                <c:pt idx="6">
                  <c:v>1481.46</c:v>
                </c:pt>
              </c:numCache>
            </c:numRef>
          </c:val>
          <c:smooth val="0"/>
          <c:extLst>
            <c:ext xmlns:c16="http://schemas.microsoft.com/office/drawing/2014/chart" uri="{C3380CC4-5D6E-409C-BE32-E72D297353CC}">
              <c16:uniqueId val="{00000001-B517-854F-89F7-73D617AB68AC}"/>
            </c:ext>
          </c:extLst>
        </c:ser>
        <c:ser>
          <c:idx val="2"/>
          <c:order val="2"/>
          <c:tx>
            <c:strRef>
              <c:f>Suggestion2!$K$17</c:f>
              <c:strCache>
                <c:ptCount val="1"/>
                <c:pt idx="0">
                  <c:v>UCL</c:v>
                </c:pt>
              </c:strCache>
            </c:strRef>
          </c:tx>
          <c:spPr>
            <a:ln w="34925" cap="rnd">
              <a:solidFill>
                <a:schemeClr val="accent3"/>
              </a:solidFill>
              <a:round/>
            </a:ln>
            <a:effectLst>
              <a:outerShdw blurRad="57150" dist="19050" dir="5400000" algn="ctr" rotWithShape="0">
                <a:srgbClr val="000000">
                  <a:alpha val="63000"/>
                </a:srgbClr>
              </a:outerShdw>
            </a:effectLst>
          </c:spPr>
          <c:marker>
            <c:symbol val="none"/>
          </c:marker>
          <c:val>
            <c:numRef>
              <c:f>Suggestion2!$K$18:$K$24</c:f>
              <c:numCache>
                <c:formatCode>General</c:formatCode>
                <c:ptCount val="7"/>
                <c:pt idx="0">
                  <c:v>5175.1535857142862</c:v>
                </c:pt>
                <c:pt idx="1">
                  <c:v>5175.1535899999999</c:v>
                </c:pt>
                <c:pt idx="2">
                  <c:v>5175.1535899999999</c:v>
                </c:pt>
                <c:pt idx="3">
                  <c:v>5175.1535899999999</c:v>
                </c:pt>
                <c:pt idx="4">
                  <c:v>5175.1535899999999</c:v>
                </c:pt>
                <c:pt idx="5">
                  <c:v>5175.1535899999999</c:v>
                </c:pt>
                <c:pt idx="6">
                  <c:v>5175.1535899999999</c:v>
                </c:pt>
              </c:numCache>
            </c:numRef>
          </c:val>
          <c:smooth val="0"/>
          <c:extLst>
            <c:ext xmlns:c16="http://schemas.microsoft.com/office/drawing/2014/chart" uri="{C3380CC4-5D6E-409C-BE32-E72D297353CC}">
              <c16:uniqueId val="{00000002-B517-854F-89F7-73D617AB68AC}"/>
            </c:ext>
          </c:extLst>
        </c:ser>
        <c:ser>
          <c:idx val="3"/>
          <c:order val="3"/>
          <c:tx>
            <c:strRef>
              <c:f>Suggestion2!$L$17</c:f>
              <c:strCache>
                <c:ptCount val="1"/>
                <c:pt idx="0">
                  <c:v>LCL</c:v>
                </c:pt>
              </c:strCache>
            </c:strRef>
          </c:tx>
          <c:spPr>
            <a:ln w="34925" cap="rnd">
              <a:solidFill>
                <a:schemeClr val="accent4"/>
              </a:solidFill>
              <a:round/>
            </a:ln>
            <a:effectLst>
              <a:outerShdw blurRad="57150" dist="19050" dir="5400000" algn="ctr" rotWithShape="0">
                <a:srgbClr val="000000">
                  <a:alpha val="63000"/>
                </a:srgbClr>
              </a:outerShdw>
            </a:effectLst>
          </c:spPr>
          <c:marker>
            <c:symbol val="none"/>
          </c:marker>
          <c:val>
            <c:numRef>
              <c:f>Suggestion2!$L$18:$L$24</c:f>
              <c:numCache>
                <c:formatCode>General</c:formatCode>
                <c:ptCount val="7"/>
                <c:pt idx="0">
                  <c:v>-2212.2250142857151</c:v>
                </c:pt>
                <c:pt idx="1">
                  <c:v>-2212.2249999999999</c:v>
                </c:pt>
                <c:pt idx="2">
                  <c:v>-2212.2249999999999</c:v>
                </c:pt>
                <c:pt idx="3">
                  <c:v>-2212.2249999999999</c:v>
                </c:pt>
                <c:pt idx="4">
                  <c:v>-2212.2249999999999</c:v>
                </c:pt>
                <c:pt idx="5">
                  <c:v>-2212.2249999999999</c:v>
                </c:pt>
                <c:pt idx="6">
                  <c:v>-2212.2249999999999</c:v>
                </c:pt>
              </c:numCache>
            </c:numRef>
          </c:val>
          <c:smooth val="0"/>
          <c:extLst>
            <c:ext xmlns:c16="http://schemas.microsoft.com/office/drawing/2014/chart" uri="{C3380CC4-5D6E-409C-BE32-E72D297353CC}">
              <c16:uniqueId val="{00000003-B517-854F-89F7-73D617AB68AC}"/>
            </c:ext>
          </c:extLst>
        </c:ser>
        <c:dLbls>
          <c:showLegendKey val="0"/>
          <c:showVal val="0"/>
          <c:showCatName val="0"/>
          <c:showSerName val="0"/>
          <c:showPercent val="0"/>
          <c:showBubbleSize val="0"/>
        </c:dLbls>
        <c:smooth val="0"/>
        <c:axId val="515525663"/>
        <c:axId val="492132527"/>
      </c:lineChart>
      <c:catAx>
        <c:axId val="515525663"/>
        <c:scaling>
          <c:orientation val="minMax"/>
        </c:scaling>
        <c:delete val="0"/>
        <c:axPos val="b"/>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92132527"/>
        <c:crosses val="autoZero"/>
        <c:auto val="1"/>
        <c:lblAlgn val="ctr"/>
        <c:lblOffset val="100"/>
        <c:noMultiLvlLbl val="0"/>
      </c:catAx>
      <c:valAx>
        <c:axId val="492132527"/>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155256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Trendline Chart </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Sheet2!$A$1</c:f>
              <c:strCache>
                <c:ptCount val="1"/>
                <c:pt idx="0">
                  <c:v>Day Of the week </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trendline>
            <c:spPr>
              <a:ln w="19050" cap="rnd">
                <a:solidFill>
                  <a:schemeClr val="accent1"/>
                </a:solidFill>
              </a:ln>
              <a:effectLst/>
            </c:spPr>
            <c:trendlineType val="linear"/>
            <c:dispRSqr val="0"/>
            <c:dispEq val="0"/>
          </c:trendline>
          <c:val>
            <c:numRef>
              <c:f>Sheet2!$A$2:$A$45</c:f>
              <c:numCache>
                <c:formatCode>General</c:formatCode>
                <c:ptCount val="44"/>
                <c:pt idx="0">
                  <c:v>1</c:v>
                </c:pt>
                <c:pt idx="1">
                  <c:v>1</c:v>
                </c:pt>
                <c:pt idx="2">
                  <c:v>1</c:v>
                </c:pt>
                <c:pt idx="3">
                  <c:v>1</c:v>
                </c:pt>
                <c:pt idx="4">
                  <c:v>1</c:v>
                </c:pt>
                <c:pt idx="5">
                  <c:v>1</c:v>
                </c:pt>
                <c:pt idx="6">
                  <c:v>1</c:v>
                </c:pt>
                <c:pt idx="7">
                  <c:v>1</c:v>
                </c:pt>
                <c:pt idx="8">
                  <c:v>2</c:v>
                </c:pt>
                <c:pt idx="9">
                  <c:v>2</c:v>
                </c:pt>
                <c:pt idx="10">
                  <c:v>2</c:v>
                </c:pt>
                <c:pt idx="11">
                  <c:v>2</c:v>
                </c:pt>
                <c:pt idx="12">
                  <c:v>2</c:v>
                </c:pt>
                <c:pt idx="13">
                  <c:v>2</c:v>
                </c:pt>
                <c:pt idx="14">
                  <c:v>2</c:v>
                </c:pt>
                <c:pt idx="15">
                  <c:v>2</c:v>
                </c:pt>
                <c:pt idx="16">
                  <c:v>2</c:v>
                </c:pt>
                <c:pt idx="17">
                  <c:v>3</c:v>
                </c:pt>
                <c:pt idx="18">
                  <c:v>3</c:v>
                </c:pt>
                <c:pt idx="19">
                  <c:v>3</c:v>
                </c:pt>
                <c:pt idx="20">
                  <c:v>3</c:v>
                </c:pt>
                <c:pt idx="21">
                  <c:v>4</c:v>
                </c:pt>
                <c:pt idx="22">
                  <c:v>4</c:v>
                </c:pt>
                <c:pt idx="23">
                  <c:v>4</c:v>
                </c:pt>
                <c:pt idx="24">
                  <c:v>4</c:v>
                </c:pt>
                <c:pt idx="25">
                  <c:v>5</c:v>
                </c:pt>
                <c:pt idx="26">
                  <c:v>5</c:v>
                </c:pt>
                <c:pt idx="27">
                  <c:v>5</c:v>
                </c:pt>
                <c:pt idx="28">
                  <c:v>5</c:v>
                </c:pt>
                <c:pt idx="29">
                  <c:v>5</c:v>
                </c:pt>
                <c:pt idx="30">
                  <c:v>5</c:v>
                </c:pt>
                <c:pt idx="31">
                  <c:v>5</c:v>
                </c:pt>
                <c:pt idx="32">
                  <c:v>5</c:v>
                </c:pt>
                <c:pt idx="33">
                  <c:v>6</c:v>
                </c:pt>
                <c:pt idx="34">
                  <c:v>6</c:v>
                </c:pt>
                <c:pt idx="35">
                  <c:v>6</c:v>
                </c:pt>
                <c:pt idx="36">
                  <c:v>6</c:v>
                </c:pt>
                <c:pt idx="37">
                  <c:v>6</c:v>
                </c:pt>
                <c:pt idx="38">
                  <c:v>6</c:v>
                </c:pt>
                <c:pt idx="39">
                  <c:v>7</c:v>
                </c:pt>
                <c:pt idx="40">
                  <c:v>7</c:v>
                </c:pt>
                <c:pt idx="41">
                  <c:v>7</c:v>
                </c:pt>
                <c:pt idx="42">
                  <c:v>7</c:v>
                </c:pt>
                <c:pt idx="43">
                  <c:v>7</c:v>
                </c:pt>
              </c:numCache>
            </c:numRef>
          </c:val>
          <c:smooth val="0"/>
          <c:extLst>
            <c:ext xmlns:c16="http://schemas.microsoft.com/office/drawing/2014/chart" uri="{C3380CC4-5D6E-409C-BE32-E72D297353CC}">
              <c16:uniqueId val="{00000001-5958-5E48-84F6-EE3B531FF7AC}"/>
            </c:ext>
          </c:extLst>
        </c:ser>
        <c:ser>
          <c:idx val="1"/>
          <c:order val="1"/>
          <c:tx>
            <c:strRef>
              <c:f>Sheet2!$B$1</c:f>
              <c:strCache>
                <c:ptCount val="1"/>
                <c:pt idx="0">
                  <c:v>Total Spent Daily</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trendline>
            <c:spPr>
              <a:ln w="19050" cap="rnd">
                <a:solidFill>
                  <a:schemeClr val="accent2"/>
                </a:solidFill>
              </a:ln>
              <a:effectLst/>
            </c:spPr>
            <c:trendlineType val="movingAvg"/>
            <c:period val="2"/>
            <c:dispRSqr val="0"/>
            <c:dispEq val="0"/>
          </c:trendline>
          <c:val>
            <c:numRef>
              <c:f>Sheet2!$B$2:$B$45</c:f>
              <c:numCache>
                <c:formatCode>General</c:formatCode>
                <c:ptCount val="44"/>
                <c:pt idx="0">
                  <c:v>0</c:v>
                </c:pt>
                <c:pt idx="1">
                  <c:v>759.42</c:v>
                </c:pt>
                <c:pt idx="2">
                  <c:v>0</c:v>
                </c:pt>
                <c:pt idx="3">
                  <c:v>0</c:v>
                </c:pt>
                <c:pt idx="4">
                  <c:v>1344.88</c:v>
                </c:pt>
                <c:pt idx="5">
                  <c:v>0</c:v>
                </c:pt>
                <c:pt idx="6">
                  <c:v>0</c:v>
                </c:pt>
                <c:pt idx="7">
                  <c:v>619.4</c:v>
                </c:pt>
                <c:pt idx="8">
                  <c:v>0</c:v>
                </c:pt>
                <c:pt idx="9">
                  <c:v>0</c:v>
                </c:pt>
                <c:pt idx="10">
                  <c:v>0</c:v>
                </c:pt>
                <c:pt idx="11">
                  <c:v>903.44</c:v>
                </c:pt>
                <c:pt idx="12">
                  <c:v>0</c:v>
                </c:pt>
                <c:pt idx="13">
                  <c:v>0</c:v>
                </c:pt>
                <c:pt idx="14">
                  <c:v>0</c:v>
                </c:pt>
                <c:pt idx="15">
                  <c:v>2484.37</c:v>
                </c:pt>
                <c:pt idx="16">
                  <c:v>533.01</c:v>
                </c:pt>
                <c:pt idx="17">
                  <c:v>263.87</c:v>
                </c:pt>
                <c:pt idx="18">
                  <c:v>0</c:v>
                </c:pt>
                <c:pt idx="19">
                  <c:v>0</c:v>
                </c:pt>
                <c:pt idx="20">
                  <c:v>0</c:v>
                </c:pt>
                <c:pt idx="21">
                  <c:v>253.56</c:v>
                </c:pt>
                <c:pt idx="22">
                  <c:v>256.79000000000002</c:v>
                </c:pt>
                <c:pt idx="23">
                  <c:v>0</c:v>
                </c:pt>
                <c:pt idx="24">
                  <c:v>142.31</c:v>
                </c:pt>
                <c:pt idx="25">
                  <c:v>0</c:v>
                </c:pt>
                <c:pt idx="26">
                  <c:v>699.17</c:v>
                </c:pt>
                <c:pt idx="27">
                  <c:v>0</c:v>
                </c:pt>
                <c:pt idx="28">
                  <c:v>3266.74</c:v>
                </c:pt>
                <c:pt idx="29">
                  <c:v>0</c:v>
                </c:pt>
                <c:pt idx="30">
                  <c:v>276.67</c:v>
                </c:pt>
                <c:pt idx="31">
                  <c:v>0</c:v>
                </c:pt>
                <c:pt idx="32">
                  <c:v>0</c:v>
                </c:pt>
                <c:pt idx="33">
                  <c:v>284.05</c:v>
                </c:pt>
                <c:pt idx="34">
                  <c:v>0</c:v>
                </c:pt>
                <c:pt idx="35">
                  <c:v>182.37</c:v>
                </c:pt>
                <c:pt idx="36">
                  <c:v>88.79</c:v>
                </c:pt>
                <c:pt idx="37">
                  <c:v>0</c:v>
                </c:pt>
                <c:pt idx="38">
                  <c:v>0</c:v>
                </c:pt>
                <c:pt idx="39">
                  <c:v>642.61</c:v>
                </c:pt>
                <c:pt idx="40">
                  <c:v>0</c:v>
                </c:pt>
                <c:pt idx="41">
                  <c:v>477.4</c:v>
                </c:pt>
                <c:pt idx="42">
                  <c:v>0</c:v>
                </c:pt>
                <c:pt idx="43">
                  <c:v>184.55</c:v>
                </c:pt>
              </c:numCache>
            </c:numRef>
          </c:val>
          <c:smooth val="0"/>
          <c:extLst>
            <c:ext xmlns:c16="http://schemas.microsoft.com/office/drawing/2014/chart" uri="{C3380CC4-5D6E-409C-BE32-E72D297353CC}">
              <c16:uniqueId val="{00000003-5958-5E48-84F6-EE3B531FF7AC}"/>
            </c:ext>
          </c:extLst>
        </c:ser>
        <c:ser>
          <c:idx val="2"/>
          <c:order val="2"/>
          <c:tx>
            <c:strRef>
              <c:f>Sheet2!$C$1</c:f>
              <c:strCache>
                <c:ptCount val="1"/>
                <c:pt idx="0">
                  <c:v>Take out</c:v>
                </c:pt>
              </c:strCache>
            </c:strRef>
          </c:tx>
          <c:spPr>
            <a:ln w="34925" cap="rnd">
              <a:solidFill>
                <a:schemeClr val="accent3"/>
              </a:solidFill>
              <a:round/>
            </a:ln>
            <a:effectLst>
              <a:outerShdw blurRad="57150" dist="19050" dir="5400000" algn="ctr" rotWithShape="0">
                <a:srgbClr val="000000">
                  <a:alpha val="63000"/>
                </a:srgbClr>
              </a:outerShdw>
            </a:effectLst>
          </c:spPr>
          <c:marker>
            <c:symbol val="none"/>
          </c:marker>
          <c:val>
            <c:numRef>
              <c:f>Sheet2!$C$2:$C$45</c:f>
              <c:numCache>
                <c:formatCode>General</c:formatCode>
                <c:ptCount val="44"/>
                <c:pt idx="0">
                  <c:v>20.99</c:v>
                </c:pt>
                <c:pt idx="1">
                  <c:v>14.42</c:v>
                </c:pt>
                <c:pt idx="2">
                  <c:v>15.84</c:v>
                </c:pt>
                <c:pt idx="3">
                  <c:v>0</c:v>
                </c:pt>
                <c:pt idx="4">
                  <c:v>0</c:v>
                </c:pt>
                <c:pt idx="5">
                  <c:v>14.16</c:v>
                </c:pt>
                <c:pt idx="6">
                  <c:v>10.95</c:v>
                </c:pt>
                <c:pt idx="7">
                  <c:v>9.99</c:v>
                </c:pt>
                <c:pt idx="8">
                  <c:v>18.940000000000001</c:v>
                </c:pt>
                <c:pt idx="9">
                  <c:v>0</c:v>
                </c:pt>
                <c:pt idx="10">
                  <c:v>0</c:v>
                </c:pt>
                <c:pt idx="11">
                  <c:v>0</c:v>
                </c:pt>
                <c:pt idx="12">
                  <c:v>0</c:v>
                </c:pt>
                <c:pt idx="13">
                  <c:v>0</c:v>
                </c:pt>
                <c:pt idx="14">
                  <c:v>0</c:v>
                </c:pt>
                <c:pt idx="15">
                  <c:v>0</c:v>
                </c:pt>
                <c:pt idx="16">
                  <c:v>0</c:v>
                </c:pt>
                <c:pt idx="17">
                  <c:v>27.55</c:v>
                </c:pt>
                <c:pt idx="18">
                  <c:v>36.36</c:v>
                </c:pt>
                <c:pt idx="19">
                  <c:v>0</c:v>
                </c:pt>
                <c:pt idx="20">
                  <c:v>18.29</c:v>
                </c:pt>
                <c:pt idx="21">
                  <c:v>17.489999999999998</c:v>
                </c:pt>
                <c:pt idx="22">
                  <c:v>17</c:v>
                </c:pt>
                <c:pt idx="23">
                  <c:v>0</c:v>
                </c:pt>
                <c:pt idx="24">
                  <c:v>25.71</c:v>
                </c:pt>
                <c:pt idx="25">
                  <c:v>35.51</c:v>
                </c:pt>
                <c:pt idx="26">
                  <c:v>16.010000000000002</c:v>
                </c:pt>
                <c:pt idx="27">
                  <c:v>14.95</c:v>
                </c:pt>
                <c:pt idx="28">
                  <c:v>25.39</c:v>
                </c:pt>
                <c:pt idx="29">
                  <c:v>15.27</c:v>
                </c:pt>
                <c:pt idx="30">
                  <c:v>35.5</c:v>
                </c:pt>
                <c:pt idx="31">
                  <c:v>21.99</c:v>
                </c:pt>
                <c:pt idx="32">
                  <c:v>11.72</c:v>
                </c:pt>
                <c:pt idx="33">
                  <c:v>0</c:v>
                </c:pt>
                <c:pt idx="34">
                  <c:v>0</c:v>
                </c:pt>
                <c:pt idx="35">
                  <c:v>10.75</c:v>
                </c:pt>
                <c:pt idx="36">
                  <c:v>0</c:v>
                </c:pt>
                <c:pt idx="37">
                  <c:v>0</c:v>
                </c:pt>
                <c:pt idx="38">
                  <c:v>8.59</c:v>
                </c:pt>
                <c:pt idx="39">
                  <c:v>0</c:v>
                </c:pt>
                <c:pt idx="40">
                  <c:v>11.05</c:v>
                </c:pt>
                <c:pt idx="41">
                  <c:v>6.55</c:v>
                </c:pt>
                <c:pt idx="42">
                  <c:v>30</c:v>
                </c:pt>
                <c:pt idx="43">
                  <c:v>14.26</c:v>
                </c:pt>
              </c:numCache>
            </c:numRef>
          </c:val>
          <c:smooth val="0"/>
          <c:extLst>
            <c:ext xmlns:c16="http://schemas.microsoft.com/office/drawing/2014/chart" uri="{C3380CC4-5D6E-409C-BE32-E72D297353CC}">
              <c16:uniqueId val="{00000004-5958-5E48-84F6-EE3B531FF7AC}"/>
            </c:ext>
          </c:extLst>
        </c:ser>
        <c:ser>
          <c:idx val="3"/>
          <c:order val="3"/>
          <c:tx>
            <c:strRef>
              <c:f>Sheet2!$D$1</c:f>
              <c:strCache>
                <c:ptCount val="1"/>
                <c:pt idx="0">
                  <c:v>Dine In </c:v>
                </c:pt>
              </c:strCache>
            </c:strRef>
          </c:tx>
          <c:spPr>
            <a:ln w="34925" cap="rnd">
              <a:solidFill>
                <a:schemeClr val="accent4"/>
              </a:solidFill>
              <a:round/>
            </a:ln>
            <a:effectLst>
              <a:outerShdw blurRad="57150" dist="19050" dir="5400000" algn="ctr" rotWithShape="0">
                <a:srgbClr val="000000">
                  <a:alpha val="63000"/>
                </a:srgbClr>
              </a:outerShdw>
            </a:effectLst>
          </c:spPr>
          <c:marker>
            <c:symbol val="none"/>
          </c:marker>
          <c:val>
            <c:numRef>
              <c:f>Sheet2!$D$2:$D$45</c:f>
              <c:numCache>
                <c:formatCode>General</c:formatCode>
                <c:ptCount val="44"/>
                <c:pt idx="0">
                  <c:v>108.77</c:v>
                </c:pt>
                <c:pt idx="1">
                  <c:v>0</c:v>
                </c:pt>
                <c:pt idx="2">
                  <c:v>0</c:v>
                </c:pt>
                <c:pt idx="3">
                  <c:v>20.8</c:v>
                </c:pt>
                <c:pt idx="4">
                  <c:v>0</c:v>
                </c:pt>
                <c:pt idx="5">
                  <c:v>0</c:v>
                </c:pt>
                <c:pt idx="6">
                  <c:v>0</c:v>
                </c:pt>
                <c:pt idx="7">
                  <c:v>0</c:v>
                </c:pt>
                <c:pt idx="8">
                  <c:v>36.58</c:v>
                </c:pt>
                <c:pt idx="9">
                  <c:v>0</c:v>
                </c:pt>
                <c:pt idx="10">
                  <c:v>0</c:v>
                </c:pt>
                <c:pt idx="11">
                  <c:v>49.64</c:v>
                </c:pt>
                <c:pt idx="12">
                  <c:v>85.95</c:v>
                </c:pt>
                <c:pt idx="13">
                  <c:v>0</c:v>
                </c:pt>
                <c:pt idx="14">
                  <c:v>0</c:v>
                </c:pt>
                <c:pt idx="15">
                  <c:v>0</c:v>
                </c:pt>
                <c:pt idx="16">
                  <c:v>0</c:v>
                </c:pt>
                <c:pt idx="17">
                  <c:v>0</c:v>
                </c:pt>
                <c:pt idx="18">
                  <c:v>0</c:v>
                </c:pt>
                <c:pt idx="19">
                  <c:v>0</c:v>
                </c:pt>
                <c:pt idx="20">
                  <c:v>36.380000000000003</c:v>
                </c:pt>
                <c:pt idx="21">
                  <c:v>0</c:v>
                </c:pt>
                <c:pt idx="22">
                  <c:v>0</c:v>
                </c:pt>
                <c:pt idx="23">
                  <c:v>47.04</c:v>
                </c:pt>
                <c:pt idx="24">
                  <c:v>0</c:v>
                </c:pt>
                <c:pt idx="25">
                  <c:v>18.29</c:v>
                </c:pt>
                <c:pt idx="26">
                  <c:v>0</c:v>
                </c:pt>
                <c:pt idx="27">
                  <c:v>0</c:v>
                </c:pt>
                <c:pt idx="28">
                  <c:v>0</c:v>
                </c:pt>
                <c:pt idx="29">
                  <c:v>0</c:v>
                </c:pt>
                <c:pt idx="30">
                  <c:v>0</c:v>
                </c:pt>
                <c:pt idx="31">
                  <c:v>30.43</c:v>
                </c:pt>
                <c:pt idx="32">
                  <c:v>0</c:v>
                </c:pt>
                <c:pt idx="33">
                  <c:v>0</c:v>
                </c:pt>
                <c:pt idx="34">
                  <c:v>0</c:v>
                </c:pt>
                <c:pt idx="35">
                  <c:v>38.619999999999997</c:v>
                </c:pt>
                <c:pt idx="36">
                  <c:v>50.07</c:v>
                </c:pt>
                <c:pt idx="37">
                  <c:v>49.93</c:v>
                </c:pt>
                <c:pt idx="38">
                  <c:v>0</c:v>
                </c:pt>
                <c:pt idx="39">
                  <c:v>151.97999999999999</c:v>
                </c:pt>
                <c:pt idx="40">
                  <c:v>0</c:v>
                </c:pt>
                <c:pt idx="41">
                  <c:v>0</c:v>
                </c:pt>
                <c:pt idx="42">
                  <c:v>0</c:v>
                </c:pt>
                <c:pt idx="43">
                  <c:v>25.08</c:v>
                </c:pt>
              </c:numCache>
            </c:numRef>
          </c:val>
          <c:smooth val="0"/>
          <c:extLst>
            <c:ext xmlns:c16="http://schemas.microsoft.com/office/drawing/2014/chart" uri="{C3380CC4-5D6E-409C-BE32-E72D297353CC}">
              <c16:uniqueId val="{00000005-5958-5E48-84F6-EE3B531FF7AC}"/>
            </c:ext>
          </c:extLst>
        </c:ser>
        <c:ser>
          <c:idx val="4"/>
          <c:order val="4"/>
          <c:tx>
            <c:strRef>
              <c:f>Sheet2!$E$1</c:f>
              <c:strCache>
                <c:ptCount val="1"/>
                <c:pt idx="0">
                  <c:v>Amazon</c:v>
                </c:pt>
              </c:strCache>
            </c:strRef>
          </c:tx>
          <c:spPr>
            <a:ln w="34925" cap="rnd">
              <a:solidFill>
                <a:schemeClr val="accent5"/>
              </a:solidFill>
              <a:round/>
            </a:ln>
            <a:effectLst>
              <a:outerShdw blurRad="57150" dist="19050" dir="5400000" algn="ctr" rotWithShape="0">
                <a:srgbClr val="000000">
                  <a:alpha val="63000"/>
                </a:srgbClr>
              </a:outerShdw>
            </a:effectLst>
          </c:spPr>
          <c:marker>
            <c:symbol val="none"/>
          </c:marker>
          <c:val>
            <c:numRef>
              <c:f>Sheet2!$E$2:$E$45</c:f>
              <c:numCache>
                <c:formatCode>General</c:formatCode>
                <c:ptCount val="44"/>
                <c:pt idx="0">
                  <c:v>95.66</c:v>
                </c:pt>
                <c:pt idx="1">
                  <c:v>114.22</c:v>
                </c:pt>
                <c:pt idx="2">
                  <c:v>33.729999999999997</c:v>
                </c:pt>
                <c:pt idx="3">
                  <c:v>0</c:v>
                </c:pt>
                <c:pt idx="4">
                  <c:v>0</c:v>
                </c:pt>
                <c:pt idx="5">
                  <c:v>0</c:v>
                </c:pt>
                <c:pt idx="6">
                  <c:v>0</c:v>
                </c:pt>
                <c:pt idx="7">
                  <c:v>0</c:v>
                </c:pt>
                <c:pt idx="8">
                  <c:v>343.63</c:v>
                </c:pt>
                <c:pt idx="9">
                  <c:v>83.01</c:v>
                </c:pt>
                <c:pt idx="10">
                  <c:v>19.16</c:v>
                </c:pt>
                <c:pt idx="11">
                  <c:v>12.05</c:v>
                </c:pt>
                <c:pt idx="12">
                  <c:v>281.93</c:v>
                </c:pt>
                <c:pt idx="13">
                  <c:v>49.01</c:v>
                </c:pt>
                <c:pt idx="14">
                  <c:v>0</c:v>
                </c:pt>
                <c:pt idx="15">
                  <c:v>0</c:v>
                </c:pt>
                <c:pt idx="16">
                  <c:v>43.67</c:v>
                </c:pt>
                <c:pt idx="17">
                  <c:v>36.18</c:v>
                </c:pt>
                <c:pt idx="18">
                  <c:v>281.93</c:v>
                </c:pt>
                <c:pt idx="19">
                  <c:v>49.01</c:v>
                </c:pt>
                <c:pt idx="20">
                  <c:v>0</c:v>
                </c:pt>
                <c:pt idx="21">
                  <c:v>13.83</c:v>
                </c:pt>
                <c:pt idx="22">
                  <c:v>0</c:v>
                </c:pt>
                <c:pt idx="23">
                  <c:v>16.96</c:v>
                </c:pt>
                <c:pt idx="24">
                  <c:v>0</c:v>
                </c:pt>
                <c:pt idx="25">
                  <c:v>0</c:v>
                </c:pt>
                <c:pt idx="26">
                  <c:v>0</c:v>
                </c:pt>
                <c:pt idx="27">
                  <c:v>0</c:v>
                </c:pt>
                <c:pt idx="28">
                  <c:v>0</c:v>
                </c:pt>
                <c:pt idx="29">
                  <c:v>0</c:v>
                </c:pt>
                <c:pt idx="30">
                  <c:v>0</c:v>
                </c:pt>
                <c:pt idx="31">
                  <c:v>0</c:v>
                </c:pt>
                <c:pt idx="32">
                  <c:v>0</c:v>
                </c:pt>
                <c:pt idx="33">
                  <c:v>40.01</c:v>
                </c:pt>
                <c:pt idx="34">
                  <c:v>0</c:v>
                </c:pt>
                <c:pt idx="35">
                  <c:v>0</c:v>
                </c:pt>
                <c:pt idx="36">
                  <c:v>0</c:v>
                </c:pt>
                <c:pt idx="37">
                  <c:v>0</c:v>
                </c:pt>
                <c:pt idx="38">
                  <c:v>15.99</c:v>
                </c:pt>
                <c:pt idx="39">
                  <c:v>12.77</c:v>
                </c:pt>
                <c:pt idx="40">
                  <c:v>0</c:v>
                </c:pt>
                <c:pt idx="41">
                  <c:v>0</c:v>
                </c:pt>
                <c:pt idx="42">
                  <c:v>0</c:v>
                </c:pt>
                <c:pt idx="43">
                  <c:v>15.96</c:v>
                </c:pt>
              </c:numCache>
            </c:numRef>
          </c:val>
          <c:smooth val="0"/>
          <c:extLst>
            <c:ext xmlns:c16="http://schemas.microsoft.com/office/drawing/2014/chart" uri="{C3380CC4-5D6E-409C-BE32-E72D297353CC}">
              <c16:uniqueId val="{00000006-5958-5E48-84F6-EE3B531FF7AC}"/>
            </c:ext>
          </c:extLst>
        </c:ser>
        <c:ser>
          <c:idx val="5"/>
          <c:order val="5"/>
          <c:tx>
            <c:strRef>
              <c:f>Sheet2!$F$1</c:f>
              <c:strCache>
                <c:ptCount val="1"/>
                <c:pt idx="0">
                  <c:v>Mall</c:v>
                </c:pt>
              </c:strCache>
            </c:strRef>
          </c:tx>
          <c:spPr>
            <a:ln w="34925" cap="rnd">
              <a:solidFill>
                <a:schemeClr val="accent6"/>
              </a:solidFill>
              <a:round/>
            </a:ln>
            <a:effectLst>
              <a:outerShdw blurRad="57150" dist="19050" dir="5400000" algn="ctr" rotWithShape="0">
                <a:srgbClr val="000000">
                  <a:alpha val="63000"/>
                </a:srgbClr>
              </a:outerShdw>
            </a:effectLst>
          </c:spPr>
          <c:marker>
            <c:symbol val="none"/>
          </c:marker>
          <c:val>
            <c:numRef>
              <c:f>Sheet2!$F$2:$F$45</c:f>
              <c:numCache>
                <c:formatCode>General</c:formatCode>
                <c:ptCount val="44"/>
                <c:pt idx="0">
                  <c:v>0</c:v>
                </c:pt>
                <c:pt idx="1">
                  <c:v>0</c:v>
                </c:pt>
                <c:pt idx="2">
                  <c:v>189.85</c:v>
                </c:pt>
                <c:pt idx="3">
                  <c:v>106.49</c:v>
                </c:pt>
                <c:pt idx="4">
                  <c:v>202.24</c:v>
                </c:pt>
                <c:pt idx="5">
                  <c:v>0</c:v>
                </c:pt>
                <c:pt idx="6">
                  <c:v>0</c:v>
                </c:pt>
                <c:pt idx="7">
                  <c:v>0</c:v>
                </c:pt>
                <c:pt idx="8">
                  <c:v>0</c:v>
                </c:pt>
                <c:pt idx="9">
                  <c:v>0</c:v>
                </c:pt>
                <c:pt idx="10">
                  <c:v>0</c:v>
                </c:pt>
                <c:pt idx="11">
                  <c:v>0</c:v>
                </c:pt>
                <c:pt idx="12">
                  <c:v>65.180000000000007</c:v>
                </c:pt>
                <c:pt idx="13">
                  <c:v>50.8</c:v>
                </c:pt>
                <c:pt idx="14">
                  <c:v>47.93</c:v>
                </c:pt>
                <c:pt idx="15">
                  <c:v>93.73</c:v>
                </c:pt>
                <c:pt idx="16">
                  <c:v>0</c:v>
                </c:pt>
                <c:pt idx="17">
                  <c:v>0</c:v>
                </c:pt>
                <c:pt idx="18">
                  <c:v>35.18</c:v>
                </c:pt>
                <c:pt idx="19">
                  <c:v>79.88</c:v>
                </c:pt>
                <c:pt idx="20">
                  <c:v>0</c:v>
                </c:pt>
                <c:pt idx="21">
                  <c:v>0</c:v>
                </c:pt>
                <c:pt idx="22">
                  <c:v>0</c:v>
                </c:pt>
                <c:pt idx="23">
                  <c:v>0</c:v>
                </c:pt>
                <c:pt idx="24">
                  <c:v>0</c:v>
                </c:pt>
                <c:pt idx="25">
                  <c:v>0</c:v>
                </c:pt>
                <c:pt idx="26">
                  <c:v>0</c:v>
                </c:pt>
                <c:pt idx="27">
                  <c:v>0</c:v>
                </c:pt>
                <c:pt idx="28">
                  <c:v>23.58</c:v>
                </c:pt>
                <c:pt idx="29">
                  <c:v>0</c:v>
                </c:pt>
                <c:pt idx="30">
                  <c:v>0</c:v>
                </c:pt>
                <c:pt idx="31">
                  <c:v>0</c:v>
                </c:pt>
                <c:pt idx="32">
                  <c:v>0</c:v>
                </c:pt>
                <c:pt idx="33">
                  <c:v>0</c:v>
                </c:pt>
                <c:pt idx="34">
                  <c:v>0</c:v>
                </c:pt>
                <c:pt idx="35">
                  <c:v>39.119999999999997</c:v>
                </c:pt>
                <c:pt idx="36">
                  <c:v>0</c:v>
                </c:pt>
                <c:pt idx="37">
                  <c:v>0</c:v>
                </c:pt>
                <c:pt idx="38">
                  <c:v>0</c:v>
                </c:pt>
                <c:pt idx="39">
                  <c:v>0</c:v>
                </c:pt>
                <c:pt idx="40">
                  <c:v>0</c:v>
                </c:pt>
                <c:pt idx="41">
                  <c:v>0</c:v>
                </c:pt>
                <c:pt idx="42">
                  <c:v>43.39</c:v>
                </c:pt>
                <c:pt idx="43">
                  <c:v>0</c:v>
                </c:pt>
              </c:numCache>
            </c:numRef>
          </c:val>
          <c:smooth val="0"/>
          <c:extLst>
            <c:ext xmlns:c16="http://schemas.microsoft.com/office/drawing/2014/chart" uri="{C3380CC4-5D6E-409C-BE32-E72D297353CC}">
              <c16:uniqueId val="{00000007-5958-5E48-84F6-EE3B531FF7AC}"/>
            </c:ext>
          </c:extLst>
        </c:ser>
        <c:ser>
          <c:idx val="6"/>
          <c:order val="6"/>
          <c:tx>
            <c:strRef>
              <c:f>Sheet2!$G$1</c:f>
              <c:strCache>
                <c:ptCount val="1"/>
                <c:pt idx="0">
                  <c:v>Target</c:v>
                </c:pt>
              </c:strCache>
            </c:strRef>
          </c:tx>
          <c:spPr>
            <a:ln w="34925" cap="rnd">
              <a:solidFill>
                <a:schemeClr val="accent1">
                  <a:lumMod val="60000"/>
                </a:schemeClr>
              </a:solidFill>
              <a:round/>
            </a:ln>
            <a:effectLst>
              <a:outerShdw blurRad="57150" dist="19050" dir="5400000" algn="ctr" rotWithShape="0">
                <a:srgbClr val="000000">
                  <a:alpha val="63000"/>
                </a:srgbClr>
              </a:outerShdw>
            </a:effectLst>
          </c:spPr>
          <c:marker>
            <c:symbol val="none"/>
          </c:marker>
          <c:val>
            <c:numRef>
              <c:f>Sheet2!$G$2:$G$45</c:f>
              <c:numCache>
                <c:formatCode>General</c:formatCode>
                <c:ptCount val="44"/>
                <c:pt idx="0">
                  <c:v>108.32</c:v>
                </c:pt>
                <c:pt idx="1">
                  <c:v>101.18</c:v>
                </c:pt>
                <c:pt idx="2">
                  <c:v>70.05</c:v>
                </c:pt>
                <c:pt idx="3">
                  <c:v>0</c:v>
                </c:pt>
                <c:pt idx="4">
                  <c:v>0</c:v>
                </c:pt>
                <c:pt idx="5">
                  <c:v>0</c:v>
                </c:pt>
                <c:pt idx="6">
                  <c:v>0</c:v>
                </c:pt>
                <c:pt idx="7">
                  <c:v>0</c:v>
                </c:pt>
                <c:pt idx="8">
                  <c:v>0</c:v>
                </c:pt>
                <c:pt idx="9">
                  <c:v>0</c:v>
                </c:pt>
                <c:pt idx="10">
                  <c:v>0</c:v>
                </c:pt>
                <c:pt idx="11">
                  <c:v>0</c:v>
                </c:pt>
                <c:pt idx="12">
                  <c:v>0</c:v>
                </c:pt>
                <c:pt idx="13">
                  <c:v>0</c:v>
                </c:pt>
                <c:pt idx="14">
                  <c:v>0</c:v>
                </c:pt>
                <c:pt idx="15">
                  <c:v>0</c:v>
                </c:pt>
                <c:pt idx="16">
                  <c:v>91.53</c:v>
                </c:pt>
                <c:pt idx="17">
                  <c:v>0</c:v>
                </c:pt>
                <c:pt idx="18">
                  <c:v>0</c:v>
                </c:pt>
                <c:pt idx="19">
                  <c:v>0</c:v>
                </c:pt>
                <c:pt idx="20">
                  <c:v>0</c:v>
                </c:pt>
                <c:pt idx="21">
                  <c:v>41.21</c:v>
                </c:pt>
                <c:pt idx="22">
                  <c:v>0</c:v>
                </c:pt>
                <c:pt idx="23">
                  <c:v>0</c:v>
                </c:pt>
                <c:pt idx="24">
                  <c:v>28.33</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numCache>
            </c:numRef>
          </c:val>
          <c:smooth val="0"/>
          <c:extLst>
            <c:ext xmlns:c16="http://schemas.microsoft.com/office/drawing/2014/chart" uri="{C3380CC4-5D6E-409C-BE32-E72D297353CC}">
              <c16:uniqueId val="{00000008-5958-5E48-84F6-EE3B531FF7AC}"/>
            </c:ext>
          </c:extLst>
        </c:ser>
        <c:dLbls>
          <c:showLegendKey val="0"/>
          <c:showVal val="0"/>
          <c:showCatName val="0"/>
          <c:showSerName val="0"/>
          <c:showPercent val="0"/>
          <c:showBubbleSize val="0"/>
        </c:dLbls>
        <c:smooth val="0"/>
        <c:axId val="1869002207"/>
        <c:axId val="1848509055"/>
      </c:lineChart>
      <c:catAx>
        <c:axId val="1869002207"/>
        <c:scaling>
          <c:orientation val="minMax"/>
        </c:scaling>
        <c:delete val="0"/>
        <c:axPos val="b"/>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848509055"/>
        <c:crosses val="autoZero"/>
        <c:auto val="1"/>
        <c:lblAlgn val="ctr"/>
        <c:lblOffset val="100"/>
        <c:noMultiLvlLbl val="0"/>
      </c:catAx>
      <c:valAx>
        <c:axId val="1848509055"/>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8690022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Trendline Chart </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Sheet2!$A$1</c:f>
              <c:strCache>
                <c:ptCount val="1"/>
                <c:pt idx="0">
                  <c:v>Day Of the week </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trendline>
            <c:spPr>
              <a:ln w="19050" cap="rnd">
                <a:solidFill>
                  <a:schemeClr val="accent1"/>
                </a:solidFill>
              </a:ln>
              <a:effectLst/>
            </c:spPr>
            <c:trendlineType val="linear"/>
            <c:dispRSqr val="0"/>
            <c:dispEq val="0"/>
          </c:trendline>
          <c:val>
            <c:numRef>
              <c:f>Sheet2!$A$2:$A$45</c:f>
              <c:numCache>
                <c:formatCode>General</c:formatCode>
                <c:ptCount val="44"/>
                <c:pt idx="0">
                  <c:v>1</c:v>
                </c:pt>
                <c:pt idx="1">
                  <c:v>1</c:v>
                </c:pt>
                <c:pt idx="2">
                  <c:v>1</c:v>
                </c:pt>
                <c:pt idx="3">
                  <c:v>1</c:v>
                </c:pt>
                <c:pt idx="4">
                  <c:v>1</c:v>
                </c:pt>
                <c:pt idx="5">
                  <c:v>1</c:v>
                </c:pt>
                <c:pt idx="6">
                  <c:v>1</c:v>
                </c:pt>
                <c:pt idx="7">
                  <c:v>1</c:v>
                </c:pt>
                <c:pt idx="8">
                  <c:v>2</c:v>
                </c:pt>
                <c:pt idx="9">
                  <c:v>2</c:v>
                </c:pt>
                <c:pt idx="10">
                  <c:v>2</c:v>
                </c:pt>
                <c:pt idx="11">
                  <c:v>2</c:v>
                </c:pt>
                <c:pt idx="12">
                  <c:v>2</c:v>
                </c:pt>
                <c:pt idx="13">
                  <c:v>2</c:v>
                </c:pt>
                <c:pt idx="14">
                  <c:v>2</c:v>
                </c:pt>
                <c:pt idx="15">
                  <c:v>2</c:v>
                </c:pt>
                <c:pt idx="16">
                  <c:v>2</c:v>
                </c:pt>
                <c:pt idx="17">
                  <c:v>3</c:v>
                </c:pt>
                <c:pt idx="18">
                  <c:v>3</c:v>
                </c:pt>
                <c:pt idx="19">
                  <c:v>3</c:v>
                </c:pt>
                <c:pt idx="20">
                  <c:v>3</c:v>
                </c:pt>
                <c:pt idx="21">
                  <c:v>4</c:v>
                </c:pt>
                <c:pt idx="22">
                  <c:v>4</c:v>
                </c:pt>
                <c:pt idx="23">
                  <c:v>4</c:v>
                </c:pt>
                <c:pt idx="24">
                  <c:v>4</c:v>
                </c:pt>
                <c:pt idx="25">
                  <c:v>5</c:v>
                </c:pt>
                <c:pt idx="26">
                  <c:v>5</c:v>
                </c:pt>
                <c:pt idx="27">
                  <c:v>5</c:v>
                </c:pt>
                <c:pt idx="28">
                  <c:v>5</c:v>
                </c:pt>
                <c:pt idx="29">
                  <c:v>5</c:v>
                </c:pt>
                <c:pt idx="30">
                  <c:v>5</c:v>
                </c:pt>
                <c:pt idx="31">
                  <c:v>5</c:v>
                </c:pt>
                <c:pt idx="32">
                  <c:v>5</c:v>
                </c:pt>
                <c:pt idx="33">
                  <c:v>6</c:v>
                </c:pt>
                <c:pt idx="34">
                  <c:v>6</c:v>
                </c:pt>
                <c:pt idx="35">
                  <c:v>6</c:v>
                </c:pt>
                <c:pt idx="36">
                  <c:v>6</c:v>
                </c:pt>
                <c:pt idx="37">
                  <c:v>6</c:v>
                </c:pt>
                <c:pt idx="38">
                  <c:v>6</c:v>
                </c:pt>
                <c:pt idx="39">
                  <c:v>7</c:v>
                </c:pt>
                <c:pt idx="40">
                  <c:v>7</c:v>
                </c:pt>
                <c:pt idx="41">
                  <c:v>7</c:v>
                </c:pt>
                <c:pt idx="42">
                  <c:v>7</c:v>
                </c:pt>
                <c:pt idx="43">
                  <c:v>7</c:v>
                </c:pt>
              </c:numCache>
            </c:numRef>
          </c:val>
          <c:smooth val="0"/>
          <c:extLst>
            <c:ext xmlns:c16="http://schemas.microsoft.com/office/drawing/2014/chart" uri="{C3380CC4-5D6E-409C-BE32-E72D297353CC}">
              <c16:uniqueId val="{00000001-E574-6E40-8380-4B879D83EF2A}"/>
            </c:ext>
          </c:extLst>
        </c:ser>
        <c:ser>
          <c:idx val="1"/>
          <c:order val="1"/>
          <c:tx>
            <c:strRef>
              <c:f>Sheet2!$B$1</c:f>
              <c:strCache>
                <c:ptCount val="1"/>
                <c:pt idx="0">
                  <c:v>Total Spent Daily</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trendline>
            <c:spPr>
              <a:ln w="19050" cap="rnd">
                <a:solidFill>
                  <a:schemeClr val="accent2"/>
                </a:solidFill>
              </a:ln>
              <a:effectLst/>
            </c:spPr>
            <c:trendlineType val="movingAvg"/>
            <c:period val="2"/>
            <c:dispRSqr val="0"/>
            <c:dispEq val="0"/>
          </c:trendline>
          <c:val>
            <c:numRef>
              <c:f>Sheet2!$B$2:$B$45</c:f>
              <c:numCache>
                <c:formatCode>General</c:formatCode>
                <c:ptCount val="44"/>
                <c:pt idx="0">
                  <c:v>0</c:v>
                </c:pt>
                <c:pt idx="1">
                  <c:v>759.42</c:v>
                </c:pt>
                <c:pt idx="2">
                  <c:v>0</c:v>
                </c:pt>
                <c:pt idx="3">
                  <c:v>0</c:v>
                </c:pt>
                <c:pt idx="4">
                  <c:v>1344.88</c:v>
                </c:pt>
                <c:pt idx="5">
                  <c:v>0</c:v>
                </c:pt>
                <c:pt idx="6">
                  <c:v>0</c:v>
                </c:pt>
                <c:pt idx="7">
                  <c:v>619.4</c:v>
                </c:pt>
                <c:pt idx="8">
                  <c:v>0</c:v>
                </c:pt>
                <c:pt idx="9">
                  <c:v>0</c:v>
                </c:pt>
                <c:pt idx="10">
                  <c:v>0</c:v>
                </c:pt>
                <c:pt idx="11">
                  <c:v>903.44</c:v>
                </c:pt>
                <c:pt idx="12">
                  <c:v>0</c:v>
                </c:pt>
                <c:pt idx="13">
                  <c:v>0</c:v>
                </c:pt>
                <c:pt idx="14">
                  <c:v>0</c:v>
                </c:pt>
                <c:pt idx="15">
                  <c:v>2484.37</c:v>
                </c:pt>
                <c:pt idx="16">
                  <c:v>533.01</c:v>
                </c:pt>
                <c:pt idx="17">
                  <c:v>263.87</c:v>
                </c:pt>
                <c:pt idx="18">
                  <c:v>0</c:v>
                </c:pt>
                <c:pt idx="19">
                  <c:v>0</c:v>
                </c:pt>
                <c:pt idx="20">
                  <c:v>0</c:v>
                </c:pt>
                <c:pt idx="21">
                  <c:v>253.56</c:v>
                </c:pt>
                <c:pt idx="22">
                  <c:v>256.79000000000002</c:v>
                </c:pt>
                <c:pt idx="23">
                  <c:v>0</c:v>
                </c:pt>
                <c:pt idx="24">
                  <c:v>142.31</c:v>
                </c:pt>
                <c:pt idx="25">
                  <c:v>0</c:v>
                </c:pt>
                <c:pt idx="26">
                  <c:v>699.17</c:v>
                </c:pt>
                <c:pt idx="27">
                  <c:v>0</c:v>
                </c:pt>
                <c:pt idx="28">
                  <c:v>3266.74</c:v>
                </c:pt>
                <c:pt idx="29">
                  <c:v>0</c:v>
                </c:pt>
                <c:pt idx="30">
                  <c:v>276.67</c:v>
                </c:pt>
                <c:pt idx="31">
                  <c:v>0</c:v>
                </c:pt>
                <c:pt idx="32">
                  <c:v>0</c:v>
                </c:pt>
                <c:pt idx="33">
                  <c:v>284.05</c:v>
                </c:pt>
                <c:pt idx="34">
                  <c:v>0</c:v>
                </c:pt>
                <c:pt idx="35">
                  <c:v>182.37</c:v>
                </c:pt>
                <c:pt idx="36">
                  <c:v>88.79</c:v>
                </c:pt>
                <c:pt idx="37">
                  <c:v>0</c:v>
                </c:pt>
                <c:pt idx="38">
                  <c:v>0</c:v>
                </c:pt>
                <c:pt idx="39">
                  <c:v>642.61</c:v>
                </c:pt>
                <c:pt idx="40">
                  <c:v>0</c:v>
                </c:pt>
                <c:pt idx="41">
                  <c:v>477.4</c:v>
                </c:pt>
                <c:pt idx="42">
                  <c:v>0</c:v>
                </c:pt>
                <c:pt idx="43">
                  <c:v>184.55</c:v>
                </c:pt>
              </c:numCache>
            </c:numRef>
          </c:val>
          <c:smooth val="0"/>
          <c:extLst>
            <c:ext xmlns:c16="http://schemas.microsoft.com/office/drawing/2014/chart" uri="{C3380CC4-5D6E-409C-BE32-E72D297353CC}">
              <c16:uniqueId val="{00000003-E574-6E40-8380-4B879D83EF2A}"/>
            </c:ext>
          </c:extLst>
        </c:ser>
        <c:ser>
          <c:idx val="2"/>
          <c:order val="2"/>
          <c:tx>
            <c:strRef>
              <c:f>Sheet2!$C$1</c:f>
              <c:strCache>
                <c:ptCount val="1"/>
                <c:pt idx="0">
                  <c:v>Take out</c:v>
                </c:pt>
              </c:strCache>
            </c:strRef>
          </c:tx>
          <c:spPr>
            <a:ln w="34925" cap="rnd">
              <a:solidFill>
                <a:schemeClr val="accent3"/>
              </a:solidFill>
              <a:round/>
            </a:ln>
            <a:effectLst>
              <a:outerShdw blurRad="57150" dist="19050" dir="5400000" algn="ctr" rotWithShape="0">
                <a:srgbClr val="000000">
                  <a:alpha val="63000"/>
                </a:srgbClr>
              </a:outerShdw>
            </a:effectLst>
          </c:spPr>
          <c:marker>
            <c:symbol val="none"/>
          </c:marker>
          <c:val>
            <c:numRef>
              <c:f>Sheet2!$C$2:$C$45</c:f>
              <c:numCache>
                <c:formatCode>General</c:formatCode>
                <c:ptCount val="44"/>
                <c:pt idx="0">
                  <c:v>20.99</c:v>
                </c:pt>
                <c:pt idx="1">
                  <c:v>14.42</c:v>
                </c:pt>
                <c:pt idx="2">
                  <c:v>15.84</c:v>
                </c:pt>
                <c:pt idx="3">
                  <c:v>0</c:v>
                </c:pt>
                <c:pt idx="4">
                  <c:v>0</c:v>
                </c:pt>
                <c:pt idx="5">
                  <c:v>14.16</c:v>
                </c:pt>
                <c:pt idx="6">
                  <c:v>10.95</c:v>
                </c:pt>
                <c:pt idx="7">
                  <c:v>9.99</c:v>
                </c:pt>
                <c:pt idx="8">
                  <c:v>18.940000000000001</c:v>
                </c:pt>
                <c:pt idx="9">
                  <c:v>0</c:v>
                </c:pt>
                <c:pt idx="10">
                  <c:v>0</c:v>
                </c:pt>
                <c:pt idx="11">
                  <c:v>0</c:v>
                </c:pt>
                <c:pt idx="12">
                  <c:v>0</c:v>
                </c:pt>
                <c:pt idx="13">
                  <c:v>0</c:v>
                </c:pt>
                <c:pt idx="14">
                  <c:v>0</c:v>
                </c:pt>
                <c:pt idx="15">
                  <c:v>0</c:v>
                </c:pt>
                <c:pt idx="16">
                  <c:v>0</c:v>
                </c:pt>
                <c:pt idx="17">
                  <c:v>27.55</c:v>
                </c:pt>
                <c:pt idx="18">
                  <c:v>36.36</c:v>
                </c:pt>
                <c:pt idx="19">
                  <c:v>0</c:v>
                </c:pt>
                <c:pt idx="20">
                  <c:v>18.29</c:v>
                </c:pt>
                <c:pt idx="21">
                  <c:v>17.489999999999998</c:v>
                </c:pt>
                <c:pt idx="22">
                  <c:v>17</c:v>
                </c:pt>
                <c:pt idx="23">
                  <c:v>0</c:v>
                </c:pt>
                <c:pt idx="24">
                  <c:v>25.71</c:v>
                </c:pt>
                <c:pt idx="25">
                  <c:v>35.51</c:v>
                </c:pt>
                <c:pt idx="26">
                  <c:v>16.010000000000002</c:v>
                </c:pt>
                <c:pt idx="27">
                  <c:v>14.95</c:v>
                </c:pt>
                <c:pt idx="28">
                  <c:v>25.39</c:v>
                </c:pt>
                <c:pt idx="29">
                  <c:v>15.27</c:v>
                </c:pt>
                <c:pt idx="30">
                  <c:v>35.5</c:v>
                </c:pt>
                <c:pt idx="31">
                  <c:v>21.99</c:v>
                </c:pt>
                <c:pt idx="32">
                  <c:v>11.72</c:v>
                </c:pt>
                <c:pt idx="33">
                  <c:v>0</c:v>
                </c:pt>
                <c:pt idx="34">
                  <c:v>0</c:v>
                </c:pt>
                <c:pt idx="35">
                  <c:v>10.75</c:v>
                </c:pt>
                <c:pt idx="36">
                  <c:v>0</c:v>
                </c:pt>
                <c:pt idx="37">
                  <c:v>0</c:v>
                </c:pt>
                <c:pt idx="38">
                  <c:v>8.59</c:v>
                </c:pt>
                <c:pt idx="39">
                  <c:v>0</c:v>
                </c:pt>
                <c:pt idx="40">
                  <c:v>11.05</c:v>
                </c:pt>
                <c:pt idx="41">
                  <c:v>6.55</c:v>
                </c:pt>
                <c:pt idx="42">
                  <c:v>30</c:v>
                </c:pt>
                <c:pt idx="43">
                  <c:v>14.26</c:v>
                </c:pt>
              </c:numCache>
            </c:numRef>
          </c:val>
          <c:smooth val="0"/>
          <c:extLst>
            <c:ext xmlns:c16="http://schemas.microsoft.com/office/drawing/2014/chart" uri="{C3380CC4-5D6E-409C-BE32-E72D297353CC}">
              <c16:uniqueId val="{00000004-E574-6E40-8380-4B879D83EF2A}"/>
            </c:ext>
          </c:extLst>
        </c:ser>
        <c:ser>
          <c:idx val="3"/>
          <c:order val="3"/>
          <c:tx>
            <c:strRef>
              <c:f>Sheet2!$D$1</c:f>
              <c:strCache>
                <c:ptCount val="1"/>
                <c:pt idx="0">
                  <c:v>Dine In </c:v>
                </c:pt>
              </c:strCache>
            </c:strRef>
          </c:tx>
          <c:spPr>
            <a:ln w="34925" cap="rnd">
              <a:solidFill>
                <a:schemeClr val="accent4"/>
              </a:solidFill>
              <a:round/>
            </a:ln>
            <a:effectLst>
              <a:outerShdw blurRad="57150" dist="19050" dir="5400000" algn="ctr" rotWithShape="0">
                <a:srgbClr val="000000">
                  <a:alpha val="63000"/>
                </a:srgbClr>
              </a:outerShdw>
            </a:effectLst>
          </c:spPr>
          <c:marker>
            <c:symbol val="none"/>
          </c:marker>
          <c:val>
            <c:numRef>
              <c:f>Sheet2!$D$2:$D$45</c:f>
              <c:numCache>
                <c:formatCode>General</c:formatCode>
                <c:ptCount val="44"/>
                <c:pt idx="0">
                  <c:v>108.77</c:v>
                </c:pt>
                <c:pt idx="1">
                  <c:v>0</c:v>
                </c:pt>
                <c:pt idx="2">
                  <c:v>0</c:v>
                </c:pt>
                <c:pt idx="3">
                  <c:v>20.8</c:v>
                </c:pt>
                <c:pt idx="4">
                  <c:v>0</c:v>
                </c:pt>
                <c:pt idx="5">
                  <c:v>0</c:v>
                </c:pt>
                <c:pt idx="6">
                  <c:v>0</c:v>
                </c:pt>
                <c:pt idx="7">
                  <c:v>0</c:v>
                </c:pt>
                <c:pt idx="8">
                  <c:v>36.58</c:v>
                </c:pt>
                <c:pt idx="9">
                  <c:v>0</c:v>
                </c:pt>
                <c:pt idx="10">
                  <c:v>0</c:v>
                </c:pt>
                <c:pt idx="11">
                  <c:v>49.64</c:v>
                </c:pt>
                <c:pt idx="12">
                  <c:v>85.95</c:v>
                </c:pt>
                <c:pt idx="13">
                  <c:v>0</c:v>
                </c:pt>
                <c:pt idx="14">
                  <c:v>0</c:v>
                </c:pt>
                <c:pt idx="15">
                  <c:v>0</c:v>
                </c:pt>
                <c:pt idx="16">
                  <c:v>0</c:v>
                </c:pt>
                <c:pt idx="17">
                  <c:v>0</c:v>
                </c:pt>
                <c:pt idx="18">
                  <c:v>0</c:v>
                </c:pt>
                <c:pt idx="19">
                  <c:v>0</c:v>
                </c:pt>
                <c:pt idx="20">
                  <c:v>36.380000000000003</c:v>
                </c:pt>
                <c:pt idx="21">
                  <c:v>0</c:v>
                </c:pt>
                <c:pt idx="22">
                  <c:v>0</c:v>
                </c:pt>
                <c:pt idx="23">
                  <c:v>47.04</c:v>
                </c:pt>
                <c:pt idx="24">
                  <c:v>0</c:v>
                </c:pt>
                <c:pt idx="25">
                  <c:v>18.29</c:v>
                </c:pt>
                <c:pt idx="26">
                  <c:v>0</c:v>
                </c:pt>
                <c:pt idx="27">
                  <c:v>0</c:v>
                </c:pt>
                <c:pt idx="28">
                  <c:v>0</c:v>
                </c:pt>
                <c:pt idx="29">
                  <c:v>0</c:v>
                </c:pt>
                <c:pt idx="30">
                  <c:v>0</c:v>
                </c:pt>
                <c:pt idx="31">
                  <c:v>30.43</c:v>
                </c:pt>
                <c:pt idx="32">
                  <c:v>0</c:v>
                </c:pt>
                <c:pt idx="33">
                  <c:v>0</c:v>
                </c:pt>
                <c:pt idx="34">
                  <c:v>0</c:v>
                </c:pt>
                <c:pt idx="35">
                  <c:v>38.619999999999997</c:v>
                </c:pt>
                <c:pt idx="36">
                  <c:v>50.07</c:v>
                </c:pt>
                <c:pt idx="37">
                  <c:v>49.93</c:v>
                </c:pt>
                <c:pt idx="38">
                  <c:v>0</c:v>
                </c:pt>
                <c:pt idx="39">
                  <c:v>151.97999999999999</c:v>
                </c:pt>
                <c:pt idx="40">
                  <c:v>0</c:v>
                </c:pt>
                <c:pt idx="41">
                  <c:v>0</c:v>
                </c:pt>
                <c:pt idx="42">
                  <c:v>0</c:v>
                </c:pt>
                <c:pt idx="43">
                  <c:v>25.08</c:v>
                </c:pt>
              </c:numCache>
            </c:numRef>
          </c:val>
          <c:smooth val="0"/>
          <c:extLst>
            <c:ext xmlns:c16="http://schemas.microsoft.com/office/drawing/2014/chart" uri="{C3380CC4-5D6E-409C-BE32-E72D297353CC}">
              <c16:uniqueId val="{00000005-E574-6E40-8380-4B879D83EF2A}"/>
            </c:ext>
          </c:extLst>
        </c:ser>
        <c:ser>
          <c:idx val="4"/>
          <c:order val="4"/>
          <c:tx>
            <c:strRef>
              <c:f>Sheet2!$E$1</c:f>
              <c:strCache>
                <c:ptCount val="1"/>
                <c:pt idx="0">
                  <c:v>Amazon</c:v>
                </c:pt>
              </c:strCache>
            </c:strRef>
          </c:tx>
          <c:spPr>
            <a:ln w="34925" cap="rnd">
              <a:solidFill>
                <a:schemeClr val="accent5"/>
              </a:solidFill>
              <a:round/>
            </a:ln>
            <a:effectLst>
              <a:outerShdw blurRad="57150" dist="19050" dir="5400000" algn="ctr" rotWithShape="0">
                <a:srgbClr val="000000">
                  <a:alpha val="63000"/>
                </a:srgbClr>
              </a:outerShdw>
            </a:effectLst>
          </c:spPr>
          <c:marker>
            <c:symbol val="none"/>
          </c:marker>
          <c:val>
            <c:numRef>
              <c:f>Sheet2!$E$2:$E$45</c:f>
              <c:numCache>
                <c:formatCode>General</c:formatCode>
                <c:ptCount val="44"/>
                <c:pt idx="0">
                  <c:v>95.66</c:v>
                </c:pt>
                <c:pt idx="1">
                  <c:v>114.22</c:v>
                </c:pt>
                <c:pt idx="2">
                  <c:v>33.729999999999997</c:v>
                </c:pt>
                <c:pt idx="3">
                  <c:v>0</c:v>
                </c:pt>
                <c:pt idx="4">
                  <c:v>0</c:v>
                </c:pt>
                <c:pt idx="5">
                  <c:v>0</c:v>
                </c:pt>
                <c:pt idx="6">
                  <c:v>0</c:v>
                </c:pt>
                <c:pt idx="7">
                  <c:v>0</c:v>
                </c:pt>
                <c:pt idx="8">
                  <c:v>343.63</c:v>
                </c:pt>
                <c:pt idx="9">
                  <c:v>83.01</c:v>
                </c:pt>
                <c:pt idx="10">
                  <c:v>19.16</c:v>
                </c:pt>
                <c:pt idx="11">
                  <c:v>12.05</c:v>
                </c:pt>
                <c:pt idx="12">
                  <c:v>281.93</c:v>
                </c:pt>
                <c:pt idx="13">
                  <c:v>49.01</c:v>
                </c:pt>
                <c:pt idx="14">
                  <c:v>0</c:v>
                </c:pt>
                <c:pt idx="15">
                  <c:v>0</c:v>
                </c:pt>
                <c:pt idx="16">
                  <c:v>43.67</c:v>
                </c:pt>
                <c:pt idx="17">
                  <c:v>36.18</c:v>
                </c:pt>
                <c:pt idx="18">
                  <c:v>281.93</c:v>
                </c:pt>
                <c:pt idx="19">
                  <c:v>49.01</c:v>
                </c:pt>
                <c:pt idx="20">
                  <c:v>0</c:v>
                </c:pt>
                <c:pt idx="21">
                  <c:v>13.83</c:v>
                </c:pt>
                <c:pt idx="22">
                  <c:v>0</c:v>
                </c:pt>
                <c:pt idx="23">
                  <c:v>16.96</c:v>
                </c:pt>
                <c:pt idx="24">
                  <c:v>0</c:v>
                </c:pt>
                <c:pt idx="25">
                  <c:v>0</c:v>
                </c:pt>
                <c:pt idx="26">
                  <c:v>0</c:v>
                </c:pt>
                <c:pt idx="27">
                  <c:v>0</c:v>
                </c:pt>
                <c:pt idx="28">
                  <c:v>0</c:v>
                </c:pt>
                <c:pt idx="29">
                  <c:v>0</c:v>
                </c:pt>
                <c:pt idx="30">
                  <c:v>0</c:v>
                </c:pt>
                <c:pt idx="31">
                  <c:v>0</c:v>
                </c:pt>
                <c:pt idx="32">
                  <c:v>0</c:v>
                </c:pt>
                <c:pt idx="33">
                  <c:v>40.01</c:v>
                </c:pt>
                <c:pt idx="34">
                  <c:v>0</c:v>
                </c:pt>
                <c:pt idx="35">
                  <c:v>0</c:v>
                </c:pt>
                <c:pt idx="36">
                  <c:v>0</c:v>
                </c:pt>
                <c:pt idx="37">
                  <c:v>0</c:v>
                </c:pt>
                <c:pt idx="38">
                  <c:v>15.99</c:v>
                </c:pt>
                <c:pt idx="39">
                  <c:v>12.77</c:v>
                </c:pt>
                <c:pt idx="40">
                  <c:v>0</c:v>
                </c:pt>
                <c:pt idx="41">
                  <c:v>0</c:v>
                </c:pt>
                <c:pt idx="42">
                  <c:v>0</c:v>
                </c:pt>
                <c:pt idx="43">
                  <c:v>15.96</c:v>
                </c:pt>
              </c:numCache>
            </c:numRef>
          </c:val>
          <c:smooth val="0"/>
          <c:extLst>
            <c:ext xmlns:c16="http://schemas.microsoft.com/office/drawing/2014/chart" uri="{C3380CC4-5D6E-409C-BE32-E72D297353CC}">
              <c16:uniqueId val="{00000006-E574-6E40-8380-4B879D83EF2A}"/>
            </c:ext>
          </c:extLst>
        </c:ser>
        <c:ser>
          <c:idx val="5"/>
          <c:order val="5"/>
          <c:tx>
            <c:strRef>
              <c:f>Sheet2!$F$1</c:f>
              <c:strCache>
                <c:ptCount val="1"/>
                <c:pt idx="0">
                  <c:v>Mall</c:v>
                </c:pt>
              </c:strCache>
            </c:strRef>
          </c:tx>
          <c:spPr>
            <a:ln w="34925" cap="rnd">
              <a:solidFill>
                <a:schemeClr val="accent6"/>
              </a:solidFill>
              <a:round/>
            </a:ln>
            <a:effectLst>
              <a:outerShdw blurRad="57150" dist="19050" dir="5400000" algn="ctr" rotWithShape="0">
                <a:srgbClr val="000000">
                  <a:alpha val="63000"/>
                </a:srgbClr>
              </a:outerShdw>
            </a:effectLst>
          </c:spPr>
          <c:marker>
            <c:symbol val="none"/>
          </c:marker>
          <c:val>
            <c:numRef>
              <c:f>Sheet2!$F$2:$F$45</c:f>
              <c:numCache>
                <c:formatCode>General</c:formatCode>
                <c:ptCount val="44"/>
                <c:pt idx="0">
                  <c:v>0</c:v>
                </c:pt>
                <c:pt idx="1">
                  <c:v>0</c:v>
                </c:pt>
                <c:pt idx="2">
                  <c:v>189.85</c:v>
                </c:pt>
                <c:pt idx="3">
                  <c:v>106.49</c:v>
                </c:pt>
                <c:pt idx="4">
                  <c:v>202.24</c:v>
                </c:pt>
                <c:pt idx="5">
                  <c:v>0</c:v>
                </c:pt>
                <c:pt idx="6">
                  <c:v>0</c:v>
                </c:pt>
                <c:pt idx="7">
                  <c:v>0</c:v>
                </c:pt>
                <c:pt idx="8">
                  <c:v>0</c:v>
                </c:pt>
                <c:pt idx="9">
                  <c:v>0</c:v>
                </c:pt>
                <c:pt idx="10">
                  <c:v>0</c:v>
                </c:pt>
                <c:pt idx="11">
                  <c:v>0</c:v>
                </c:pt>
                <c:pt idx="12">
                  <c:v>65.180000000000007</c:v>
                </c:pt>
                <c:pt idx="13">
                  <c:v>50.8</c:v>
                </c:pt>
                <c:pt idx="14">
                  <c:v>47.93</c:v>
                </c:pt>
                <c:pt idx="15">
                  <c:v>93.73</c:v>
                </c:pt>
                <c:pt idx="16">
                  <c:v>0</c:v>
                </c:pt>
                <c:pt idx="17">
                  <c:v>0</c:v>
                </c:pt>
                <c:pt idx="18">
                  <c:v>35.18</c:v>
                </c:pt>
                <c:pt idx="19">
                  <c:v>79.88</c:v>
                </c:pt>
                <c:pt idx="20">
                  <c:v>0</c:v>
                </c:pt>
                <c:pt idx="21">
                  <c:v>0</c:v>
                </c:pt>
                <c:pt idx="22">
                  <c:v>0</c:v>
                </c:pt>
                <c:pt idx="23">
                  <c:v>0</c:v>
                </c:pt>
                <c:pt idx="24">
                  <c:v>0</c:v>
                </c:pt>
                <c:pt idx="25">
                  <c:v>0</c:v>
                </c:pt>
                <c:pt idx="26">
                  <c:v>0</c:v>
                </c:pt>
                <c:pt idx="27">
                  <c:v>0</c:v>
                </c:pt>
                <c:pt idx="28">
                  <c:v>23.58</c:v>
                </c:pt>
                <c:pt idx="29">
                  <c:v>0</c:v>
                </c:pt>
                <c:pt idx="30">
                  <c:v>0</c:v>
                </c:pt>
                <c:pt idx="31">
                  <c:v>0</c:v>
                </c:pt>
                <c:pt idx="32">
                  <c:v>0</c:v>
                </c:pt>
                <c:pt idx="33">
                  <c:v>0</c:v>
                </c:pt>
                <c:pt idx="34">
                  <c:v>0</c:v>
                </c:pt>
                <c:pt idx="35">
                  <c:v>39.119999999999997</c:v>
                </c:pt>
                <c:pt idx="36">
                  <c:v>0</c:v>
                </c:pt>
                <c:pt idx="37">
                  <c:v>0</c:v>
                </c:pt>
                <c:pt idx="38">
                  <c:v>0</c:v>
                </c:pt>
                <c:pt idx="39">
                  <c:v>0</c:v>
                </c:pt>
                <c:pt idx="40">
                  <c:v>0</c:v>
                </c:pt>
                <c:pt idx="41">
                  <c:v>0</c:v>
                </c:pt>
                <c:pt idx="42">
                  <c:v>43.39</c:v>
                </c:pt>
                <c:pt idx="43">
                  <c:v>0</c:v>
                </c:pt>
              </c:numCache>
            </c:numRef>
          </c:val>
          <c:smooth val="0"/>
          <c:extLst>
            <c:ext xmlns:c16="http://schemas.microsoft.com/office/drawing/2014/chart" uri="{C3380CC4-5D6E-409C-BE32-E72D297353CC}">
              <c16:uniqueId val="{00000007-E574-6E40-8380-4B879D83EF2A}"/>
            </c:ext>
          </c:extLst>
        </c:ser>
        <c:ser>
          <c:idx val="6"/>
          <c:order val="6"/>
          <c:tx>
            <c:strRef>
              <c:f>Sheet2!$G$1</c:f>
              <c:strCache>
                <c:ptCount val="1"/>
                <c:pt idx="0">
                  <c:v>Target</c:v>
                </c:pt>
              </c:strCache>
            </c:strRef>
          </c:tx>
          <c:spPr>
            <a:ln w="34925" cap="rnd">
              <a:solidFill>
                <a:schemeClr val="accent1">
                  <a:lumMod val="60000"/>
                </a:schemeClr>
              </a:solidFill>
              <a:round/>
            </a:ln>
            <a:effectLst>
              <a:outerShdw blurRad="57150" dist="19050" dir="5400000" algn="ctr" rotWithShape="0">
                <a:srgbClr val="000000">
                  <a:alpha val="63000"/>
                </a:srgbClr>
              </a:outerShdw>
            </a:effectLst>
          </c:spPr>
          <c:marker>
            <c:symbol val="none"/>
          </c:marker>
          <c:val>
            <c:numRef>
              <c:f>Sheet2!$G$2:$G$45</c:f>
              <c:numCache>
                <c:formatCode>General</c:formatCode>
                <c:ptCount val="44"/>
                <c:pt idx="0">
                  <c:v>108.32</c:v>
                </c:pt>
                <c:pt idx="1">
                  <c:v>101.18</c:v>
                </c:pt>
                <c:pt idx="2">
                  <c:v>70.05</c:v>
                </c:pt>
                <c:pt idx="3">
                  <c:v>0</c:v>
                </c:pt>
                <c:pt idx="4">
                  <c:v>0</c:v>
                </c:pt>
                <c:pt idx="5">
                  <c:v>0</c:v>
                </c:pt>
                <c:pt idx="6">
                  <c:v>0</c:v>
                </c:pt>
                <c:pt idx="7">
                  <c:v>0</c:v>
                </c:pt>
                <c:pt idx="8">
                  <c:v>0</c:v>
                </c:pt>
                <c:pt idx="9">
                  <c:v>0</c:v>
                </c:pt>
                <c:pt idx="10">
                  <c:v>0</c:v>
                </c:pt>
                <c:pt idx="11">
                  <c:v>0</c:v>
                </c:pt>
                <c:pt idx="12">
                  <c:v>0</c:v>
                </c:pt>
                <c:pt idx="13">
                  <c:v>0</c:v>
                </c:pt>
                <c:pt idx="14">
                  <c:v>0</c:v>
                </c:pt>
                <c:pt idx="15">
                  <c:v>0</c:v>
                </c:pt>
                <c:pt idx="16">
                  <c:v>91.53</c:v>
                </c:pt>
                <c:pt idx="17">
                  <c:v>0</c:v>
                </c:pt>
                <c:pt idx="18">
                  <c:v>0</c:v>
                </c:pt>
                <c:pt idx="19">
                  <c:v>0</c:v>
                </c:pt>
                <c:pt idx="20">
                  <c:v>0</c:v>
                </c:pt>
                <c:pt idx="21">
                  <c:v>41.21</c:v>
                </c:pt>
                <c:pt idx="22">
                  <c:v>0</c:v>
                </c:pt>
                <c:pt idx="23">
                  <c:v>0</c:v>
                </c:pt>
                <c:pt idx="24">
                  <c:v>28.33</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numCache>
            </c:numRef>
          </c:val>
          <c:smooth val="0"/>
          <c:extLst>
            <c:ext xmlns:c16="http://schemas.microsoft.com/office/drawing/2014/chart" uri="{C3380CC4-5D6E-409C-BE32-E72D297353CC}">
              <c16:uniqueId val="{00000008-E574-6E40-8380-4B879D83EF2A}"/>
            </c:ext>
          </c:extLst>
        </c:ser>
        <c:dLbls>
          <c:showLegendKey val="0"/>
          <c:showVal val="0"/>
          <c:showCatName val="0"/>
          <c:showSerName val="0"/>
          <c:showPercent val="0"/>
          <c:showBubbleSize val="0"/>
        </c:dLbls>
        <c:smooth val="0"/>
        <c:axId val="1869002207"/>
        <c:axId val="1848509055"/>
      </c:lineChart>
      <c:catAx>
        <c:axId val="1869002207"/>
        <c:scaling>
          <c:orientation val="minMax"/>
        </c:scaling>
        <c:delete val="0"/>
        <c:axPos val="b"/>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848509055"/>
        <c:crosses val="autoZero"/>
        <c:auto val="1"/>
        <c:lblAlgn val="ctr"/>
        <c:lblOffset val="100"/>
        <c:noMultiLvlLbl val="0"/>
      </c:catAx>
      <c:valAx>
        <c:axId val="1848509055"/>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86900220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Moving Range Chart</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Suggestion2!$D$18</c:f>
              <c:strCache>
                <c:ptCount val="1"/>
                <c:pt idx="0">
                  <c:v>mR</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val>
            <c:numRef>
              <c:f>Suggestion2!$D$19:$D$25</c:f>
              <c:numCache>
                <c:formatCode>General</c:formatCode>
                <c:ptCount val="7"/>
                <c:pt idx="1">
                  <c:v>1801.82</c:v>
                </c:pt>
                <c:pt idx="2">
                  <c:v>3152.4</c:v>
                </c:pt>
                <c:pt idx="3">
                  <c:v>2154.3199999999997</c:v>
                </c:pt>
                <c:pt idx="4">
                  <c:v>336.54999999999995</c:v>
                </c:pt>
                <c:pt idx="5">
                  <c:v>429.52</c:v>
                </c:pt>
                <c:pt idx="6">
                  <c:v>457.02</c:v>
                </c:pt>
              </c:numCache>
            </c:numRef>
          </c:val>
          <c:smooth val="0"/>
          <c:extLst>
            <c:ext xmlns:c16="http://schemas.microsoft.com/office/drawing/2014/chart" uri="{C3380CC4-5D6E-409C-BE32-E72D297353CC}">
              <c16:uniqueId val="{00000000-9A0A-4F48-BD84-52B33B7206A3}"/>
            </c:ext>
          </c:extLst>
        </c:ser>
        <c:ser>
          <c:idx val="1"/>
          <c:order val="1"/>
          <c:tx>
            <c:strRef>
              <c:f>Suggestion2!$E$18</c:f>
              <c:strCache>
                <c:ptCount val="1"/>
                <c:pt idx="0">
                  <c:v>mRbar</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val>
            <c:numRef>
              <c:f>Suggestion2!$E$19:$E$25</c:f>
              <c:numCache>
                <c:formatCode>General</c:formatCode>
                <c:ptCount val="7"/>
                <c:pt idx="0">
                  <c:v>1388.605</c:v>
                </c:pt>
                <c:pt idx="1">
                  <c:v>1388.605</c:v>
                </c:pt>
                <c:pt idx="2">
                  <c:v>1388.605</c:v>
                </c:pt>
                <c:pt idx="3">
                  <c:v>1388.6050000000002</c:v>
                </c:pt>
                <c:pt idx="4">
                  <c:v>1388.6050000000002</c:v>
                </c:pt>
                <c:pt idx="5">
                  <c:v>1388.6050000000002</c:v>
                </c:pt>
                <c:pt idx="6">
                  <c:v>1388.6050000000002</c:v>
                </c:pt>
              </c:numCache>
            </c:numRef>
          </c:val>
          <c:smooth val="0"/>
          <c:extLst>
            <c:ext xmlns:c16="http://schemas.microsoft.com/office/drawing/2014/chart" uri="{C3380CC4-5D6E-409C-BE32-E72D297353CC}">
              <c16:uniqueId val="{00000001-9A0A-4F48-BD84-52B33B7206A3}"/>
            </c:ext>
          </c:extLst>
        </c:ser>
        <c:ser>
          <c:idx val="2"/>
          <c:order val="2"/>
          <c:tx>
            <c:strRef>
              <c:f>Suggestion2!$F$18</c:f>
              <c:strCache>
                <c:ptCount val="1"/>
                <c:pt idx="0">
                  <c:v>UCL</c:v>
                </c:pt>
              </c:strCache>
            </c:strRef>
          </c:tx>
          <c:spPr>
            <a:ln w="34925" cap="rnd">
              <a:solidFill>
                <a:schemeClr val="accent3"/>
              </a:solidFill>
              <a:round/>
            </a:ln>
            <a:effectLst>
              <a:outerShdw blurRad="57150" dist="19050" dir="5400000" algn="ctr" rotWithShape="0">
                <a:srgbClr val="000000">
                  <a:alpha val="63000"/>
                </a:srgbClr>
              </a:outerShdw>
            </a:effectLst>
          </c:spPr>
          <c:marker>
            <c:symbol val="none"/>
          </c:marker>
          <c:val>
            <c:numRef>
              <c:f>Suggestion2!$F$19:$F$25</c:f>
              <c:numCache>
                <c:formatCode>General</c:formatCode>
                <c:ptCount val="7"/>
                <c:pt idx="0">
                  <c:v>4540.7383500000005</c:v>
                </c:pt>
                <c:pt idx="1">
                  <c:v>4540.7383500000005</c:v>
                </c:pt>
                <c:pt idx="2">
                  <c:v>4540.7383500000005</c:v>
                </c:pt>
                <c:pt idx="3">
                  <c:v>4540.7383500000005</c:v>
                </c:pt>
                <c:pt idx="4">
                  <c:v>4540.7383500000005</c:v>
                </c:pt>
                <c:pt idx="5">
                  <c:v>4540.7383500000005</c:v>
                </c:pt>
                <c:pt idx="6">
                  <c:v>4540.7383500000005</c:v>
                </c:pt>
              </c:numCache>
            </c:numRef>
          </c:val>
          <c:smooth val="0"/>
          <c:extLst>
            <c:ext xmlns:c16="http://schemas.microsoft.com/office/drawing/2014/chart" uri="{C3380CC4-5D6E-409C-BE32-E72D297353CC}">
              <c16:uniqueId val="{00000002-9A0A-4F48-BD84-52B33B7206A3}"/>
            </c:ext>
          </c:extLst>
        </c:ser>
        <c:ser>
          <c:idx val="3"/>
          <c:order val="3"/>
          <c:tx>
            <c:strRef>
              <c:f>Suggestion2!$G$18</c:f>
              <c:strCache>
                <c:ptCount val="1"/>
                <c:pt idx="0">
                  <c:v>LCL</c:v>
                </c:pt>
              </c:strCache>
            </c:strRef>
          </c:tx>
          <c:spPr>
            <a:ln w="34925" cap="rnd">
              <a:solidFill>
                <a:schemeClr val="accent4"/>
              </a:solidFill>
              <a:round/>
            </a:ln>
            <a:effectLst>
              <a:outerShdw blurRad="57150" dist="19050" dir="5400000" algn="ctr" rotWithShape="0">
                <a:srgbClr val="000000">
                  <a:alpha val="63000"/>
                </a:srgbClr>
              </a:outerShdw>
            </a:effectLst>
          </c:spPr>
          <c:marker>
            <c:symbol val="none"/>
          </c:marker>
          <c:val>
            <c:numRef>
              <c:f>Suggestion2!$G$19:$G$25</c:f>
              <c:numCache>
                <c:formatCode>General</c:formatCode>
                <c:ptCount val="7"/>
                <c:pt idx="0">
                  <c:v>0</c:v>
                </c:pt>
                <c:pt idx="1">
                  <c:v>0</c:v>
                </c:pt>
                <c:pt idx="2">
                  <c:v>0</c:v>
                </c:pt>
                <c:pt idx="3">
                  <c:v>0</c:v>
                </c:pt>
                <c:pt idx="4">
                  <c:v>0</c:v>
                </c:pt>
                <c:pt idx="5">
                  <c:v>0</c:v>
                </c:pt>
                <c:pt idx="6">
                  <c:v>0</c:v>
                </c:pt>
              </c:numCache>
            </c:numRef>
          </c:val>
          <c:smooth val="0"/>
          <c:extLst>
            <c:ext xmlns:c16="http://schemas.microsoft.com/office/drawing/2014/chart" uri="{C3380CC4-5D6E-409C-BE32-E72D297353CC}">
              <c16:uniqueId val="{00000003-9A0A-4F48-BD84-52B33B7206A3}"/>
            </c:ext>
          </c:extLst>
        </c:ser>
        <c:dLbls>
          <c:showLegendKey val="0"/>
          <c:showVal val="0"/>
          <c:showCatName val="0"/>
          <c:showSerName val="0"/>
          <c:showPercent val="0"/>
          <c:showBubbleSize val="0"/>
        </c:dLbls>
        <c:smooth val="0"/>
        <c:axId val="532736623"/>
        <c:axId val="493767391"/>
      </c:lineChart>
      <c:catAx>
        <c:axId val="532736623"/>
        <c:scaling>
          <c:orientation val="minMax"/>
        </c:scaling>
        <c:delete val="0"/>
        <c:axPos val="b"/>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93767391"/>
        <c:crosses val="autoZero"/>
        <c:auto val="1"/>
        <c:lblAlgn val="ctr"/>
        <c:lblOffset val="100"/>
        <c:noMultiLvlLbl val="0"/>
      </c:catAx>
      <c:valAx>
        <c:axId val="493767391"/>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327366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Individuals Chart</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lineChart>
        <c:grouping val="standard"/>
        <c:varyColors val="0"/>
        <c:ser>
          <c:idx val="0"/>
          <c:order val="0"/>
          <c:tx>
            <c:strRef>
              <c:f>Suggestion2!$I$17</c:f>
              <c:strCache>
                <c:ptCount val="1"/>
                <c:pt idx="0">
                  <c:v>x</c:v>
                </c:pt>
              </c:strCache>
            </c:strRef>
          </c:tx>
          <c:spPr>
            <a:ln w="34925" cap="rnd">
              <a:solidFill>
                <a:schemeClr val="accent1"/>
              </a:solidFill>
              <a:round/>
            </a:ln>
            <a:effectLst>
              <a:outerShdw blurRad="57150" dist="19050" dir="5400000" algn="ctr" rotWithShape="0">
                <a:srgbClr val="000000">
                  <a:alpha val="63000"/>
                </a:srgbClr>
              </a:outerShdw>
            </a:effectLst>
          </c:spPr>
          <c:marker>
            <c:symbol val="none"/>
          </c:marker>
          <c:val>
            <c:numRef>
              <c:f>Suggestion2!$I$18:$I$24</c:f>
              <c:numCache>
                <c:formatCode>General</c:formatCode>
                <c:ptCount val="7"/>
                <c:pt idx="0">
                  <c:v>2048.98</c:v>
                </c:pt>
                <c:pt idx="1">
                  <c:v>247.16</c:v>
                </c:pt>
                <c:pt idx="2">
                  <c:v>3399.56</c:v>
                </c:pt>
                <c:pt idx="3">
                  <c:v>1245.24</c:v>
                </c:pt>
                <c:pt idx="4">
                  <c:v>1581.79</c:v>
                </c:pt>
                <c:pt idx="5">
                  <c:v>1152.27</c:v>
                </c:pt>
                <c:pt idx="6">
                  <c:v>695.25</c:v>
                </c:pt>
              </c:numCache>
            </c:numRef>
          </c:val>
          <c:smooth val="0"/>
          <c:extLst>
            <c:ext xmlns:c16="http://schemas.microsoft.com/office/drawing/2014/chart" uri="{C3380CC4-5D6E-409C-BE32-E72D297353CC}">
              <c16:uniqueId val="{00000000-8B4A-A24A-84DE-69C6DD21501E}"/>
            </c:ext>
          </c:extLst>
        </c:ser>
        <c:ser>
          <c:idx val="1"/>
          <c:order val="1"/>
          <c:tx>
            <c:strRef>
              <c:f>Suggestion2!$J$17</c:f>
              <c:strCache>
                <c:ptCount val="1"/>
                <c:pt idx="0">
                  <c:v>xbar</c:v>
                </c:pt>
              </c:strCache>
            </c:strRef>
          </c:tx>
          <c:spPr>
            <a:ln w="34925" cap="rnd">
              <a:solidFill>
                <a:schemeClr val="accent2"/>
              </a:solidFill>
              <a:round/>
            </a:ln>
            <a:effectLst>
              <a:outerShdw blurRad="57150" dist="19050" dir="5400000" algn="ctr" rotWithShape="0">
                <a:srgbClr val="000000">
                  <a:alpha val="63000"/>
                </a:srgbClr>
              </a:outerShdw>
            </a:effectLst>
          </c:spPr>
          <c:marker>
            <c:symbol val="none"/>
          </c:marker>
          <c:val>
            <c:numRef>
              <c:f>Suggestion2!$J$18:$J$24</c:f>
              <c:numCache>
                <c:formatCode>General</c:formatCode>
                <c:ptCount val="7"/>
                <c:pt idx="0">
                  <c:v>1481.46</c:v>
                </c:pt>
                <c:pt idx="1">
                  <c:v>1481.46</c:v>
                </c:pt>
                <c:pt idx="2">
                  <c:v>1481.46</c:v>
                </c:pt>
                <c:pt idx="3">
                  <c:v>1481.46</c:v>
                </c:pt>
                <c:pt idx="4">
                  <c:v>1481.46</c:v>
                </c:pt>
                <c:pt idx="5">
                  <c:v>1481.46</c:v>
                </c:pt>
                <c:pt idx="6">
                  <c:v>1481.46</c:v>
                </c:pt>
              </c:numCache>
            </c:numRef>
          </c:val>
          <c:smooth val="0"/>
          <c:extLst>
            <c:ext xmlns:c16="http://schemas.microsoft.com/office/drawing/2014/chart" uri="{C3380CC4-5D6E-409C-BE32-E72D297353CC}">
              <c16:uniqueId val="{00000001-8B4A-A24A-84DE-69C6DD21501E}"/>
            </c:ext>
          </c:extLst>
        </c:ser>
        <c:ser>
          <c:idx val="2"/>
          <c:order val="2"/>
          <c:tx>
            <c:strRef>
              <c:f>Suggestion2!$K$17</c:f>
              <c:strCache>
                <c:ptCount val="1"/>
                <c:pt idx="0">
                  <c:v>UCL</c:v>
                </c:pt>
              </c:strCache>
            </c:strRef>
          </c:tx>
          <c:spPr>
            <a:ln w="34925" cap="rnd">
              <a:solidFill>
                <a:schemeClr val="accent3"/>
              </a:solidFill>
              <a:round/>
            </a:ln>
            <a:effectLst>
              <a:outerShdw blurRad="57150" dist="19050" dir="5400000" algn="ctr" rotWithShape="0">
                <a:srgbClr val="000000">
                  <a:alpha val="63000"/>
                </a:srgbClr>
              </a:outerShdw>
            </a:effectLst>
          </c:spPr>
          <c:marker>
            <c:symbol val="none"/>
          </c:marker>
          <c:val>
            <c:numRef>
              <c:f>Suggestion2!$K$18:$K$24</c:f>
              <c:numCache>
                <c:formatCode>General</c:formatCode>
                <c:ptCount val="7"/>
                <c:pt idx="0">
                  <c:v>5175.1535857142862</c:v>
                </c:pt>
                <c:pt idx="1">
                  <c:v>5175.1535899999999</c:v>
                </c:pt>
                <c:pt idx="2">
                  <c:v>5175.1535899999999</c:v>
                </c:pt>
                <c:pt idx="3">
                  <c:v>5175.1535899999999</c:v>
                </c:pt>
                <c:pt idx="4">
                  <c:v>5175.1535899999999</c:v>
                </c:pt>
                <c:pt idx="5">
                  <c:v>5175.1535899999999</c:v>
                </c:pt>
                <c:pt idx="6">
                  <c:v>5175.1535899999999</c:v>
                </c:pt>
              </c:numCache>
            </c:numRef>
          </c:val>
          <c:smooth val="0"/>
          <c:extLst>
            <c:ext xmlns:c16="http://schemas.microsoft.com/office/drawing/2014/chart" uri="{C3380CC4-5D6E-409C-BE32-E72D297353CC}">
              <c16:uniqueId val="{00000002-8B4A-A24A-84DE-69C6DD21501E}"/>
            </c:ext>
          </c:extLst>
        </c:ser>
        <c:ser>
          <c:idx val="3"/>
          <c:order val="3"/>
          <c:tx>
            <c:strRef>
              <c:f>Suggestion2!$L$17</c:f>
              <c:strCache>
                <c:ptCount val="1"/>
                <c:pt idx="0">
                  <c:v>LCL</c:v>
                </c:pt>
              </c:strCache>
            </c:strRef>
          </c:tx>
          <c:spPr>
            <a:ln w="34925" cap="rnd">
              <a:solidFill>
                <a:schemeClr val="accent4"/>
              </a:solidFill>
              <a:round/>
            </a:ln>
            <a:effectLst>
              <a:outerShdw blurRad="57150" dist="19050" dir="5400000" algn="ctr" rotWithShape="0">
                <a:srgbClr val="000000">
                  <a:alpha val="63000"/>
                </a:srgbClr>
              </a:outerShdw>
            </a:effectLst>
          </c:spPr>
          <c:marker>
            <c:symbol val="none"/>
          </c:marker>
          <c:val>
            <c:numRef>
              <c:f>Suggestion2!$L$18:$L$24</c:f>
              <c:numCache>
                <c:formatCode>General</c:formatCode>
                <c:ptCount val="7"/>
                <c:pt idx="0">
                  <c:v>-2212.2250142857151</c:v>
                </c:pt>
                <c:pt idx="1">
                  <c:v>-2212.2249999999999</c:v>
                </c:pt>
                <c:pt idx="2">
                  <c:v>-2212.2249999999999</c:v>
                </c:pt>
                <c:pt idx="3">
                  <c:v>-2212.2249999999999</c:v>
                </c:pt>
                <c:pt idx="4">
                  <c:v>-2212.2249999999999</c:v>
                </c:pt>
                <c:pt idx="5">
                  <c:v>-2212.2249999999999</c:v>
                </c:pt>
                <c:pt idx="6">
                  <c:v>-2212.2249999999999</c:v>
                </c:pt>
              </c:numCache>
            </c:numRef>
          </c:val>
          <c:smooth val="0"/>
          <c:extLst>
            <c:ext xmlns:c16="http://schemas.microsoft.com/office/drawing/2014/chart" uri="{C3380CC4-5D6E-409C-BE32-E72D297353CC}">
              <c16:uniqueId val="{00000003-8B4A-A24A-84DE-69C6DD21501E}"/>
            </c:ext>
          </c:extLst>
        </c:ser>
        <c:dLbls>
          <c:showLegendKey val="0"/>
          <c:showVal val="0"/>
          <c:showCatName val="0"/>
          <c:showSerName val="0"/>
          <c:showPercent val="0"/>
          <c:showBubbleSize val="0"/>
        </c:dLbls>
        <c:smooth val="0"/>
        <c:axId val="515525663"/>
        <c:axId val="492132527"/>
      </c:lineChart>
      <c:catAx>
        <c:axId val="515525663"/>
        <c:scaling>
          <c:orientation val="minMax"/>
        </c:scaling>
        <c:delete val="0"/>
        <c:axPos val="b"/>
        <c:majorTickMark val="none"/>
        <c:minorTickMark val="none"/>
        <c:tickLblPos val="nextTo"/>
        <c:spPr>
          <a:noFill/>
          <a:ln w="9525" cap="flat" cmpd="sng" algn="ctr">
            <a:solidFill>
              <a:schemeClr val="lt1">
                <a:lumMod val="95000"/>
                <a:alpha val="10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492132527"/>
        <c:crosses val="autoZero"/>
        <c:auto val="1"/>
        <c:lblAlgn val="ctr"/>
        <c:lblOffset val="100"/>
        <c:noMultiLvlLbl val="0"/>
      </c:catAx>
      <c:valAx>
        <c:axId val="492132527"/>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5155256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6.xml><?xml version="1.0" encoding="utf-8"?>
<cs:chartStyle xmlns:cs="http://schemas.microsoft.com/office/drawing/2012/chartStyle" xmlns:a="http://schemas.openxmlformats.org/drawingml/2006/main" id="233">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9525" cap="flat" cmpd="sng" algn="ctr">
        <a:solidFill>
          <a:schemeClr val="lt1">
            <a:lumMod val="95000"/>
            <a:alpha val="10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05169B-64D0-44FD-9974-CBFBB59FD0F7}" type="doc">
      <dgm:prSet loTypeId="urn:microsoft.com/office/officeart/2005/8/layout/process4" loCatId="process" qsTypeId="urn:microsoft.com/office/officeart/2005/8/quickstyle/simple1" qsCatId="simple" csTypeId="urn:microsoft.com/office/officeart/2005/8/colors/colorful1" csCatId="colorful" phldr="1"/>
      <dgm:spPr/>
      <dgm:t>
        <a:bodyPr/>
        <a:lstStyle/>
        <a:p>
          <a:endParaRPr lang="en-US"/>
        </a:p>
      </dgm:t>
    </dgm:pt>
    <dgm:pt modelId="{A9CC94BC-E1AB-4B32-B38E-471CBE27A3BD}">
      <dgm:prSet/>
      <dgm:spPr/>
      <dgm:t>
        <a:bodyPr/>
        <a:lstStyle/>
        <a:p>
          <a:r>
            <a:rPr lang="en-US" dirty="0"/>
            <a:t>Take-Out- Food purchased from a fast-food restaurant</a:t>
          </a:r>
        </a:p>
      </dgm:t>
    </dgm:pt>
    <dgm:pt modelId="{AA2A276F-453B-40C9-A84D-A185D57B622A}" type="parTrans" cxnId="{B366214F-EDBF-4F58-BAB6-AC0191C744C6}">
      <dgm:prSet/>
      <dgm:spPr/>
      <dgm:t>
        <a:bodyPr/>
        <a:lstStyle/>
        <a:p>
          <a:endParaRPr lang="en-US"/>
        </a:p>
      </dgm:t>
    </dgm:pt>
    <dgm:pt modelId="{D53922E9-8AA6-4110-B1BA-1F7ACFC64854}" type="sibTrans" cxnId="{B366214F-EDBF-4F58-BAB6-AC0191C744C6}">
      <dgm:prSet/>
      <dgm:spPr/>
      <dgm:t>
        <a:bodyPr/>
        <a:lstStyle/>
        <a:p>
          <a:endParaRPr lang="en-US"/>
        </a:p>
      </dgm:t>
    </dgm:pt>
    <dgm:pt modelId="{13F0770F-32B1-4F68-9630-C97A0EF949C3}">
      <dgm:prSet/>
      <dgm:spPr/>
      <dgm:t>
        <a:bodyPr/>
        <a:lstStyle/>
        <a:p>
          <a:r>
            <a:rPr lang="en-US" dirty="0"/>
            <a:t>Amazon- Online one-stop shopping for all of your everyday needs.</a:t>
          </a:r>
        </a:p>
      </dgm:t>
    </dgm:pt>
    <dgm:pt modelId="{2635EA49-01B8-4B95-8007-FADBDBBAFE46}" type="parTrans" cxnId="{5C7B21DA-FE56-45DB-AF11-9139D46EECE6}">
      <dgm:prSet/>
      <dgm:spPr/>
      <dgm:t>
        <a:bodyPr/>
        <a:lstStyle/>
        <a:p>
          <a:endParaRPr lang="en-US"/>
        </a:p>
      </dgm:t>
    </dgm:pt>
    <dgm:pt modelId="{95025D8C-C03A-4A9F-BD01-D906BC6D35A2}" type="sibTrans" cxnId="{5C7B21DA-FE56-45DB-AF11-9139D46EECE6}">
      <dgm:prSet/>
      <dgm:spPr/>
      <dgm:t>
        <a:bodyPr/>
        <a:lstStyle/>
        <a:p>
          <a:endParaRPr lang="en-US"/>
        </a:p>
      </dgm:t>
    </dgm:pt>
    <dgm:pt modelId="{B2A35902-0940-4CF4-96B3-AF9E1CCA875C}">
      <dgm:prSet/>
      <dgm:spPr/>
      <dgm:t>
        <a:bodyPr/>
        <a:lstStyle/>
        <a:p>
          <a:r>
            <a:rPr lang="en-US" dirty="0"/>
            <a:t>Target-Household, grocery, baby needs, clothes, shoes, beauty, and much more.</a:t>
          </a:r>
        </a:p>
      </dgm:t>
    </dgm:pt>
    <dgm:pt modelId="{DE2C8A07-DA94-4E16-87B8-2D5A48A8A220}" type="parTrans" cxnId="{7AF2C4F5-14FB-48AF-B53B-E22DEEC22236}">
      <dgm:prSet/>
      <dgm:spPr/>
      <dgm:t>
        <a:bodyPr/>
        <a:lstStyle/>
        <a:p>
          <a:endParaRPr lang="en-US"/>
        </a:p>
      </dgm:t>
    </dgm:pt>
    <dgm:pt modelId="{53CFCF2F-6342-44FA-8E1B-A1C42611633E}" type="sibTrans" cxnId="{7AF2C4F5-14FB-48AF-B53B-E22DEEC22236}">
      <dgm:prSet/>
      <dgm:spPr/>
      <dgm:t>
        <a:bodyPr/>
        <a:lstStyle/>
        <a:p>
          <a:endParaRPr lang="en-US"/>
        </a:p>
      </dgm:t>
    </dgm:pt>
    <dgm:pt modelId="{DB72D8FE-38DB-B245-8927-F81509EE0316}">
      <dgm:prSet/>
      <dgm:spPr/>
      <dgm:t>
        <a:bodyPr/>
        <a:lstStyle/>
        <a:p>
          <a:r>
            <a:rPr lang="en-US" dirty="0"/>
            <a:t>Dine-in-Sit down restaurants where food is served to you.</a:t>
          </a:r>
        </a:p>
      </dgm:t>
    </dgm:pt>
    <dgm:pt modelId="{FB10AAE2-1D00-A64F-8FAD-2E8A0BD7EBB5}" type="parTrans" cxnId="{7D6F6D8C-299F-AE46-A322-44DCAA14A4AC}">
      <dgm:prSet/>
      <dgm:spPr/>
      <dgm:t>
        <a:bodyPr/>
        <a:lstStyle/>
        <a:p>
          <a:endParaRPr lang="en-US"/>
        </a:p>
      </dgm:t>
    </dgm:pt>
    <dgm:pt modelId="{D9CC6F44-0832-C64E-A329-FBF596F4999C}" type="sibTrans" cxnId="{7D6F6D8C-299F-AE46-A322-44DCAA14A4AC}">
      <dgm:prSet/>
      <dgm:spPr/>
    </dgm:pt>
    <dgm:pt modelId="{F68F6920-795F-8241-9748-DEC46364C1FC}">
      <dgm:prSet/>
      <dgm:spPr/>
      <dgm:t>
        <a:bodyPr/>
        <a:lstStyle/>
        <a:p>
          <a:r>
            <a:rPr lang="en-US" dirty="0"/>
            <a:t>Mall- Shopping center with a variety of stores</a:t>
          </a:r>
        </a:p>
      </dgm:t>
    </dgm:pt>
    <dgm:pt modelId="{4105642E-02A6-7943-8ED2-3299E1D5054D}" type="parTrans" cxnId="{9A59182C-1EC6-9A4E-972C-3965E48D56EF}">
      <dgm:prSet/>
      <dgm:spPr/>
      <dgm:t>
        <a:bodyPr/>
        <a:lstStyle/>
        <a:p>
          <a:endParaRPr lang="en-US"/>
        </a:p>
      </dgm:t>
    </dgm:pt>
    <dgm:pt modelId="{B18A0AD0-D5C4-C04D-9BA8-A374FD2FCFBC}" type="sibTrans" cxnId="{9A59182C-1EC6-9A4E-972C-3965E48D56EF}">
      <dgm:prSet/>
      <dgm:spPr/>
    </dgm:pt>
    <dgm:pt modelId="{09F90F6A-1B99-FA47-B2CB-3BFCD0185CA0}">
      <dgm:prSet/>
      <dgm:spPr/>
      <dgm:t>
        <a:bodyPr/>
        <a:lstStyle/>
        <a:p>
          <a:r>
            <a:rPr lang="en-US" dirty="0"/>
            <a:t>Total daily spent- Total amount spent on all purchases in a day.</a:t>
          </a:r>
        </a:p>
      </dgm:t>
    </dgm:pt>
    <dgm:pt modelId="{AD60D15C-474F-0C46-AAB1-7159189B3034}" type="parTrans" cxnId="{7BBD8906-C52B-634C-86E1-88F1D00E4B1F}">
      <dgm:prSet/>
      <dgm:spPr/>
      <dgm:t>
        <a:bodyPr/>
        <a:lstStyle/>
        <a:p>
          <a:endParaRPr lang="en-US"/>
        </a:p>
      </dgm:t>
    </dgm:pt>
    <dgm:pt modelId="{7CBA69E3-1740-294B-8B83-18D39FE55EBB}" type="sibTrans" cxnId="{7BBD8906-C52B-634C-86E1-88F1D00E4B1F}">
      <dgm:prSet/>
      <dgm:spPr/>
      <dgm:t>
        <a:bodyPr/>
        <a:lstStyle/>
        <a:p>
          <a:endParaRPr lang="en-US"/>
        </a:p>
      </dgm:t>
    </dgm:pt>
    <dgm:pt modelId="{DA0691E7-32C2-2448-9B0D-0C01F5903E8F}">
      <dgm:prSet/>
      <dgm:spPr/>
      <dgm:t>
        <a:bodyPr/>
        <a:lstStyle/>
        <a:p>
          <a:r>
            <a:rPr lang="en-US" dirty="0"/>
            <a:t>Days of The Week-1 Monday, 2 Tuesday, 3 Wednesday, 4 Thursday, 5 Friday, 6 Saturday, 7 Sunday</a:t>
          </a:r>
        </a:p>
      </dgm:t>
    </dgm:pt>
    <dgm:pt modelId="{E6DBB721-3CAA-6540-B344-E8D724622414}" type="parTrans" cxnId="{17228407-EF4E-9141-96AE-3E0CBC548E4C}">
      <dgm:prSet/>
      <dgm:spPr/>
      <dgm:t>
        <a:bodyPr/>
        <a:lstStyle/>
        <a:p>
          <a:endParaRPr lang="en-US"/>
        </a:p>
      </dgm:t>
    </dgm:pt>
    <dgm:pt modelId="{DA0B23D5-33DA-F54B-BE1D-705B0E127976}" type="sibTrans" cxnId="{17228407-EF4E-9141-96AE-3E0CBC548E4C}">
      <dgm:prSet/>
      <dgm:spPr/>
      <dgm:t>
        <a:bodyPr/>
        <a:lstStyle/>
        <a:p>
          <a:endParaRPr lang="en-US"/>
        </a:p>
      </dgm:t>
    </dgm:pt>
    <dgm:pt modelId="{0D2E590C-6ED4-E240-B93C-8A942A8E2B30}" type="pres">
      <dgm:prSet presAssocID="{7205169B-64D0-44FD-9974-CBFBB59FD0F7}" presName="Name0" presStyleCnt="0">
        <dgm:presLayoutVars>
          <dgm:dir/>
          <dgm:animLvl val="lvl"/>
          <dgm:resizeHandles val="exact"/>
        </dgm:presLayoutVars>
      </dgm:prSet>
      <dgm:spPr/>
    </dgm:pt>
    <dgm:pt modelId="{BBF384E4-74D2-C44A-9BE4-999E5323D612}" type="pres">
      <dgm:prSet presAssocID="{DA0691E7-32C2-2448-9B0D-0C01F5903E8F}" presName="boxAndChildren" presStyleCnt="0"/>
      <dgm:spPr/>
    </dgm:pt>
    <dgm:pt modelId="{9D5B4EA0-2FF6-A74D-A50E-2A1DF20442DF}" type="pres">
      <dgm:prSet presAssocID="{DA0691E7-32C2-2448-9B0D-0C01F5903E8F}" presName="parentTextBox" presStyleLbl="node1" presStyleIdx="0" presStyleCnt="7"/>
      <dgm:spPr/>
    </dgm:pt>
    <dgm:pt modelId="{7EF4FDD2-7544-1446-A94D-F38E00006AC3}" type="pres">
      <dgm:prSet presAssocID="{7CBA69E3-1740-294B-8B83-18D39FE55EBB}" presName="sp" presStyleCnt="0"/>
      <dgm:spPr/>
    </dgm:pt>
    <dgm:pt modelId="{FAE835CA-D1F4-EB4D-BF76-75D60D8E13F5}" type="pres">
      <dgm:prSet presAssocID="{09F90F6A-1B99-FA47-B2CB-3BFCD0185CA0}" presName="arrowAndChildren" presStyleCnt="0"/>
      <dgm:spPr/>
    </dgm:pt>
    <dgm:pt modelId="{59F25EE6-4731-F344-BE86-90534AA9946B}" type="pres">
      <dgm:prSet presAssocID="{09F90F6A-1B99-FA47-B2CB-3BFCD0185CA0}" presName="parentTextArrow" presStyleLbl="node1" presStyleIdx="1" presStyleCnt="7"/>
      <dgm:spPr/>
    </dgm:pt>
    <dgm:pt modelId="{407DA089-F3C1-3C46-A95D-4C7ABF191620}" type="pres">
      <dgm:prSet presAssocID="{53CFCF2F-6342-44FA-8E1B-A1C42611633E}" presName="sp" presStyleCnt="0"/>
      <dgm:spPr/>
    </dgm:pt>
    <dgm:pt modelId="{D1F104D8-323F-AC4E-8852-0C22B24618C6}" type="pres">
      <dgm:prSet presAssocID="{B2A35902-0940-4CF4-96B3-AF9E1CCA875C}" presName="arrowAndChildren" presStyleCnt="0"/>
      <dgm:spPr/>
    </dgm:pt>
    <dgm:pt modelId="{38618F46-1F9F-194F-BC03-AFC8BACB3F4F}" type="pres">
      <dgm:prSet presAssocID="{B2A35902-0940-4CF4-96B3-AF9E1CCA875C}" presName="parentTextArrow" presStyleLbl="node1" presStyleIdx="2" presStyleCnt="7"/>
      <dgm:spPr/>
    </dgm:pt>
    <dgm:pt modelId="{0127051B-836A-334A-871D-89A774642CB3}" type="pres">
      <dgm:prSet presAssocID="{B18A0AD0-D5C4-C04D-9BA8-A374FD2FCFBC}" presName="sp" presStyleCnt="0"/>
      <dgm:spPr/>
    </dgm:pt>
    <dgm:pt modelId="{505C06F9-088C-0E40-84D7-78441DCF8D1D}" type="pres">
      <dgm:prSet presAssocID="{F68F6920-795F-8241-9748-DEC46364C1FC}" presName="arrowAndChildren" presStyleCnt="0"/>
      <dgm:spPr/>
    </dgm:pt>
    <dgm:pt modelId="{8C5E0490-78A2-DC42-9961-AB553D716EBB}" type="pres">
      <dgm:prSet presAssocID="{F68F6920-795F-8241-9748-DEC46364C1FC}" presName="parentTextArrow" presStyleLbl="node1" presStyleIdx="3" presStyleCnt="7"/>
      <dgm:spPr/>
    </dgm:pt>
    <dgm:pt modelId="{CE70C3EC-10F7-3544-A9FB-4730FDB0158F}" type="pres">
      <dgm:prSet presAssocID="{95025D8C-C03A-4A9F-BD01-D906BC6D35A2}" presName="sp" presStyleCnt="0"/>
      <dgm:spPr/>
    </dgm:pt>
    <dgm:pt modelId="{CAF74106-A2EE-A44B-B3BF-D9869348044B}" type="pres">
      <dgm:prSet presAssocID="{13F0770F-32B1-4F68-9630-C97A0EF949C3}" presName="arrowAndChildren" presStyleCnt="0"/>
      <dgm:spPr/>
    </dgm:pt>
    <dgm:pt modelId="{E16E981B-76EF-4744-AD0B-BAF5A199D73A}" type="pres">
      <dgm:prSet presAssocID="{13F0770F-32B1-4F68-9630-C97A0EF949C3}" presName="parentTextArrow" presStyleLbl="node1" presStyleIdx="4" presStyleCnt="7"/>
      <dgm:spPr/>
    </dgm:pt>
    <dgm:pt modelId="{E003F0F1-19F4-A347-83C6-2AFAEB3BED50}" type="pres">
      <dgm:prSet presAssocID="{D9CC6F44-0832-C64E-A329-FBF596F4999C}" presName="sp" presStyleCnt="0"/>
      <dgm:spPr/>
    </dgm:pt>
    <dgm:pt modelId="{1E791B12-D2BF-DD43-B6B1-0B186E662349}" type="pres">
      <dgm:prSet presAssocID="{DB72D8FE-38DB-B245-8927-F81509EE0316}" presName="arrowAndChildren" presStyleCnt="0"/>
      <dgm:spPr/>
    </dgm:pt>
    <dgm:pt modelId="{6397436B-9844-2942-B3CD-6BDDEB344FB2}" type="pres">
      <dgm:prSet presAssocID="{DB72D8FE-38DB-B245-8927-F81509EE0316}" presName="parentTextArrow" presStyleLbl="node1" presStyleIdx="5" presStyleCnt="7"/>
      <dgm:spPr/>
    </dgm:pt>
    <dgm:pt modelId="{C24C9A17-D07D-5643-BDC4-716F71A0F8AB}" type="pres">
      <dgm:prSet presAssocID="{D53922E9-8AA6-4110-B1BA-1F7ACFC64854}" presName="sp" presStyleCnt="0"/>
      <dgm:spPr/>
    </dgm:pt>
    <dgm:pt modelId="{73FB54D3-09D8-A147-95EA-42541A1850E0}" type="pres">
      <dgm:prSet presAssocID="{A9CC94BC-E1AB-4B32-B38E-471CBE27A3BD}" presName="arrowAndChildren" presStyleCnt="0"/>
      <dgm:spPr/>
    </dgm:pt>
    <dgm:pt modelId="{5FBF5E64-C368-8E40-BDF0-FD8B7F463855}" type="pres">
      <dgm:prSet presAssocID="{A9CC94BC-E1AB-4B32-B38E-471CBE27A3BD}" presName="parentTextArrow" presStyleLbl="node1" presStyleIdx="6" presStyleCnt="7"/>
      <dgm:spPr/>
    </dgm:pt>
  </dgm:ptLst>
  <dgm:cxnLst>
    <dgm:cxn modelId="{7BBD8906-C52B-634C-86E1-88F1D00E4B1F}" srcId="{7205169B-64D0-44FD-9974-CBFBB59FD0F7}" destId="{09F90F6A-1B99-FA47-B2CB-3BFCD0185CA0}" srcOrd="5" destOrd="0" parTransId="{AD60D15C-474F-0C46-AAB1-7159189B3034}" sibTransId="{7CBA69E3-1740-294B-8B83-18D39FE55EBB}"/>
    <dgm:cxn modelId="{17228407-EF4E-9141-96AE-3E0CBC548E4C}" srcId="{7205169B-64D0-44FD-9974-CBFBB59FD0F7}" destId="{DA0691E7-32C2-2448-9B0D-0C01F5903E8F}" srcOrd="6" destOrd="0" parTransId="{E6DBB721-3CAA-6540-B344-E8D724622414}" sibTransId="{DA0B23D5-33DA-F54B-BE1D-705B0E127976}"/>
    <dgm:cxn modelId="{9A59182C-1EC6-9A4E-972C-3965E48D56EF}" srcId="{7205169B-64D0-44FD-9974-CBFBB59FD0F7}" destId="{F68F6920-795F-8241-9748-DEC46364C1FC}" srcOrd="3" destOrd="0" parTransId="{4105642E-02A6-7943-8ED2-3299E1D5054D}" sibTransId="{B18A0AD0-D5C4-C04D-9BA8-A374FD2FCFBC}"/>
    <dgm:cxn modelId="{B366214F-EDBF-4F58-BAB6-AC0191C744C6}" srcId="{7205169B-64D0-44FD-9974-CBFBB59FD0F7}" destId="{A9CC94BC-E1AB-4B32-B38E-471CBE27A3BD}" srcOrd="0" destOrd="0" parTransId="{AA2A276F-453B-40C9-A84D-A185D57B622A}" sibTransId="{D53922E9-8AA6-4110-B1BA-1F7ACFC64854}"/>
    <dgm:cxn modelId="{76A5C666-151B-004F-B7D6-527E7BDE09BD}" type="presOf" srcId="{B2A35902-0940-4CF4-96B3-AF9E1CCA875C}" destId="{38618F46-1F9F-194F-BC03-AFC8BACB3F4F}" srcOrd="0" destOrd="0" presId="urn:microsoft.com/office/officeart/2005/8/layout/process4"/>
    <dgm:cxn modelId="{68AB416F-B1DF-3243-A6C3-2CF10707A7B7}" type="presOf" srcId="{13F0770F-32B1-4F68-9630-C97A0EF949C3}" destId="{E16E981B-76EF-4744-AD0B-BAF5A199D73A}" srcOrd="0" destOrd="0" presId="urn:microsoft.com/office/officeart/2005/8/layout/process4"/>
    <dgm:cxn modelId="{04341779-9BA3-9043-81FB-155C2855268F}" type="presOf" srcId="{DA0691E7-32C2-2448-9B0D-0C01F5903E8F}" destId="{9D5B4EA0-2FF6-A74D-A50E-2A1DF20442DF}" srcOrd="0" destOrd="0" presId="urn:microsoft.com/office/officeart/2005/8/layout/process4"/>
    <dgm:cxn modelId="{7D6F6D8C-299F-AE46-A322-44DCAA14A4AC}" srcId="{7205169B-64D0-44FD-9974-CBFBB59FD0F7}" destId="{DB72D8FE-38DB-B245-8927-F81509EE0316}" srcOrd="1" destOrd="0" parTransId="{FB10AAE2-1D00-A64F-8FAD-2E8A0BD7EBB5}" sibTransId="{D9CC6F44-0832-C64E-A329-FBF596F4999C}"/>
    <dgm:cxn modelId="{7AAEBBB2-E59A-3845-AB50-EB0A907D2915}" type="presOf" srcId="{7205169B-64D0-44FD-9974-CBFBB59FD0F7}" destId="{0D2E590C-6ED4-E240-B93C-8A942A8E2B30}" srcOrd="0" destOrd="0" presId="urn:microsoft.com/office/officeart/2005/8/layout/process4"/>
    <dgm:cxn modelId="{0E318CB9-36D1-3D45-997C-673F170B156E}" type="presOf" srcId="{DB72D8FE-38DB-B245-8927-F81509EE0316}" destId="{6397436B-9844-2942-B3CD-6BDDEB344FB2}" srcOrd="0" destOrd="0" presId="urn:microsoft.com/office/officeart/2005/8/layout/process4"/>
    <dgm:cxn modelId="{F2D374D3-7808-5A43-AFAA-4FA126572A05}" type="presOf" srcId="{F68F6920-795F-8241-9748-DEC46364C1FC}" destId="{8C5E0490-78A2-DC42-9961-AB553D716EBB}" srcOrd="0" destOrd="0" presId="urn:microsoft.com/office/officeart/2005/8/layout/process4"/>
    <dgm:cxn modelId="{5C7B21DA-FE56-45DB-AF11-9139D46EECE6}" srcId="{7205169B-64D0-44FD-9974-CBFBB59FD0F7}" destId="{13F0770F-32B1-4F68-9630-C97A0EF949C3}" srcOrd="2" destOrd="0" parTransId="{2635EA49-01B8-4B95-8007-FADBDBBAFE46}" sibTransId="{95025D8C-C03A-4A9F-BD01-D906BC6D35A2}"/>
    <dgm:cxn modelId="{7355FEDB-7DA4-D949-915A-4E79E9652C1B}" type="presOf" srcId="{A9CC94BC-E1AB-4B32-B38E-471CBE27A3BD}" destId="{5FBF5E64-C368-8E40-BDF0-FD8B7F463855}" srcOrd="0" destOrd="0" presId="urn:microsoft.com/office/officeart/2005/8/layout/process4"/>
    <dgm:cxn modelId="{55746CEA-8E1E-3640-8D46-A174166AC940}" type="presOf" srcId="{09F90F6A-1B99-FA47-B2CB-3BFCD0185CA0}" destId="{59F25EE6-4731-F344-BE86-90534AA9946B}" srcOrd="0" destOrd="0" presId="urn:microsoft.com/office/officeart/2005/8/layout/process4"/>
    <dgm:cxn modelId="{7AF2C4F5-14FB-48AF-B53B-E22DEEC22236}" srcId="{7205169B-64D0-44FD-9974-CBFBB59FD0F7}" destId="{B2A35902-0940-4CF4-96B3-AF9E1CCA875C}" srcOrd="4" destOrd="0" parTransId="{DE2C8A07-DA94-4E16-87B8-2D5A48A8A220}" sibTransId="{53CFCF2F-6342-44FA-8E1B-A1C42611633E}"/>
    <dgm:cxn modelId="{8FE50476-16C9-D24F-BFA6-615F7A1A91CE}" type="presParOf" srcId="{0D2E590C-6ED4-E240-B93C-8A942A8E2B30}" destId="{BBF384E4-74D2-C44A-9BE4-999E5323D612}" srcOrd="0" destOrd="0" presId="urn:microsoft.com/office/officeart/2005/8/layout/process4"/>
    <dgm:cxn modelId="{C0E43117-E72A-AB44-977D-A6B9B4F8349A}" type="presParOf" srcId="{BBF384E4-74D2-C44A-9BE4-999E5323D612}" destId="{9D5B4EA0-2FF6-A74D-A50E-2A1DF20442DF}" srcOrd="0" destOrd="0" presId="urn:microsoft.com/office/officeart/2005/8/layout/process4"/>
    <dgm:cxn modelId="{409F90FD-4B70-C14C-92B6-BD97032D048C}" type="presParOf" srcId="{0D2E590C-6ED4-E240-B93C-8A942A8E2B30}" destId="{7EF4FDD2-7544-1446-A94D-F38E00006AC3}" srcOrd="1" destOrd="0" presId="urn:microsoft.com/office/officeart/2005/8/layout/process4"/>
    <dgm:cxn modelId="{0B89AE16-32D4-FD49-B921-4BD63143AC0F}" type="presParOf" srcId="{0D2E590C-6ED4-E240-B93C-8A942A8E2B30}" destId="{FAE835CA-D1F4-EB4D-BF76-75D60D8E13F5}" srcOrd="2" destOrd="0" presId="urn:microsoft.com/office/officeart/2005/8/layout/process4"/>
    <dgm:cxn modelId="{E0C988DB-B503-0741-B4C0-15490CD5528D}" type="presParOf" srcId="{FAE835CA-D1F4-EB4D-BF76-75D60D8E13F5}" destId="{59F25EE6-4731-F344-BE86-90534AA9946B}" srcOrd="0" destOrd="0" presId="urn:microsoft.com/office/officeart/2005/8/layout/process4"/>
    <dgm:cxn modelId="{DA601793-EB9E-1043-B740-FD65E4744313}" type="presParOf" srcId="{0D2E590C-6ED4-E240-B93C-8A942A8E2B30}" destId="{407DA089-F3C1-3C46-A95D-4C7ABF191620}" srcOrd="3" destOrd="0" presId="urn:microsoft.com/office/officeart/2005/8/layout/process4"/>
    <dgm:cxn modelId="{92264170-D4B6-464D-B765-74BF453956B6}" type="presParOf" srcId="{0D2E590C-6ED4-E240-B93C-8A942A8E2B30}" destId="{D1F104D8-323F-AC4E-8852-0C22B24618C6}" srcOrd="4" destOrd="0" presId="urn:microsoft.com/office/officeart/2005/8/layout/process4"/>
    <dgm:cxn modelId="{7D40FAE2-3E8A-764B-A657-2488070F9E17}" type="presParOf" srcId="{D1F104D8-323F-AC4E-8852-0C22B24618C6}" destId="{38618F46-1F9F-194F-BC03-AFC8BACB3F4F}" srcOrd="0" destOrd="0" presId="urn:microsoft.com/office/officeart/2005/8/layout/process4"/>
    <dgm:cxn modelId="{0EAA590B-A213-AE49-8971-FDD922D6679F}" type="presParOf" srcId="{0D2E590C-6ED4-E240-B93C-8A942A8E2B30}" destId="{0127051B-836A-334A-871D-89A774642CB3}" srcOrd="5" destOrd="0" presId="urn:microsoft.com/office/officeart/2005/8/layout/process4"/>
    <dgm:cxn modelId="{DD40E2A2-B93C-1B4E-A432-83ED02047CF4}" type="presParOf" srcId="{0D2E590C-6ED4-E240-B93C-8A942A8E2B30}" destId="{505C06F9-088C-0E40-84D7-78441DCF8D1D}" srcOrd="6" destOrd="0" presId="urn:microsoft.com/office/officeart/2005/8/layout/process4"/>
    <dgm:cxn modelId="{39B6368C-3B12-6C48-A29E-E290B5679091}" type="presParOf" srcId="{505C06F9-088C-0E40-84D7-78441DCF8D1D}" destId="{8C5E0490-78A2-DC42-9961-AB553D716EBB}" srcOrd="0" destOrd="0" presId="urn:microsoft.com/office/officeart/2005/8/layout/process4"/>
    <dgm:cxn modelId="{C7CAE24F-62EF-5443-BD60-1B1259D47A81}" type="presParOf" srcId="{0D2E590C-6ED4-E240-B93C-8A942A8E2B30}" destId="{CE70C3EC-10F7-3544-A9FB-4730FDB0158F}" srcOrd="7" destOrd="0" presId="urn:microsoft.com/office/officeart/2005/8/layout/process4"/>
    <dgm:cxn modelId="{88E01974-3A90-F140-9E37-44C2D1D5C820}" type="presParOf" srcId="{0D2E590C-6ED4-E240-B93C-8A942A8E2B30}" destId="{CAF74106-A2EE-A44B-B3BF-D9869348044B}" srcOrd="8" destOrd="0" presId="urn:microsoft.com/office/officeart/2005/8/layout/process4"/>
    <dgm:cxn modelId="{FF72C9B9-DE0E-1A46-91FB-8B86208BFBA1}" type="presParOf" srcId="{CAF74106-A2EE-A44B-B3BF-D9869348044B}" destId="{E16E981B-76EF-4744-AD0B-BAF5A199D73A}" srcOrd="0" destOrd="0" presId="urn:microsoft.com/office/officeart/2005/8/layout/process4"/>
    <dgm:cxn modelId="{2F7C5DC9-E318-6842-BDC8-F77CEA38A4E9}" type="presParOf" srcId="{0D2E590C-6ED4-E240-B93C-8A942A8E2B30}" destId="{E003F0F1-19F4-A347-83C6-2AFAEB3BED50}" srcOrd="9" destOrd="0" presId="urn:microsoft.com/office/officeart/2005/8/layout/process4"/>
    <dgm:cxn modelId="{552B04FC-5A79-8F49-8279-86BDB64DF7CD}" type="presParOf" srcId="{0D2E590C-6ED4-E240-B93C-8A942A8E2B30}" destId="{1E791B12-D2BF-DD43-B6B1-0B186E662349}" srcOrd="10" destOrd="0" presId="urn:microsoft.com/office/officeart/2005/8/layout/process4"/>
    <dgm:cxn modelId="{30638D5D-2D9A-0C49-B216-0C54747262E9}" type="presParOf" srcId="{1E791B12-D2BF-DD43-B6B1-0B186E662349}" destId="{6397436B-9844-2942-B3CD-6BDDEB344FB2}" srcOrd="0" destOrd="0" presId="urn:microsoft.com/office/officeart/2005/8/layout/process4"/>
    <dgm:cxn modelId="{4E77E92A-8C9B-2141-A1A6-A5BDD4220C5C}" type="presParOf" srcId="{0D2E590C-6ED4-E240-B93C-8A942A8E2B30}" destId="{C24C9A17-D07D-5643-BDC4-716F71A0F8AB}" srcOrd="11" destOrd="0" presId="urn:microsoft.com/office/officeart/2005/8/layout/process4"/>
    <dgm:cxn modelId="{A0F9B87E-8860-5741-A697-306C50DD80AC}" type="presParOf" srcId="{0D2E590C-6ED4-E240-B93C-8A942A8E2B30}" destId="{73FB54D3-09D8-A147-95EA-42541A1850E0}" srcOrd="12" destOrd="0" presId="urn:microsoft.com/office/officeart/2005/8/layout/process4"/>
    <dgm:cxn modelId="{3BFE9211-D536-0E47-87E6-108D9C4DD7BE}" type="presParOf" srcId="{73FB54D3-09D8-A147-95EA-42541A1850E0}" destId="{5FBF5E64-C368-8E40-BDF0-FD8B7F463855}"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5B4EA0-2FF6-A74D-A50E-2A1DF20442DF}">
      <dsp:nvSpPr>
        <dsp:cNvPr id="0" name=""/>
        <dsp:cNvSpPr/>
      </dsp:nvSpPr>
      <dsp:spPr>
        <a:xfrm>
          <a:off x="0" y="4766177"/>
          <a:ext cx="4366325" cy="521560"/>
        </a:xfrm>
        <a:prstGeom prst="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Days of The Week-1 Monday, 2 Tuesday, 3 Wednesday, 4 Thursday, 5 Friday, 6 Saturday, 7 Sunday</a:t>
          </a:r>
        </a:p>
      </dsp:txBody>
      <dsp:txXfrm>
        <a:off x="0" y="4766177"/>
        <a:ext cx="4366325" cy="521560"/>
      </dsp:txXfrm>
    </dsp:sp>
    <dsp:sp modelId="{59F25EE6-4731-F344-BE86-90534AA9946B}">
      <dsp:nvSpPr>
        <dsp:cNvPr id="0" name=""/>
        <dsp:cNvSpPr/>
      </dsp:nvSpPr>
      <dsp:spPr>
        <a:xfrm rot="10800000">
          <a:off x="0" y="3971841"/>
          <a:ext cx="4366325" cy="802159"/>
        </a:xfrm>
        <a:prstGeom prst="upArrowCallou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Total daily spent- Total amount spent on all purchases in a day.</a:t>
          </a:r>
        </a:p>
      </dsp:txBody>
      <dsp:txXfrm rot="10800000">
        <a:off x="0" y="3971841"/>
        <a:ext cx="4366325" cy="521219"/>
      </dsp:txXfrm>
    </dsp:sp>
    <dsp:sp modelId="{38618F46-1F9F-194F-BC03-AFC8BACB3F4F}">
      <dsp:nvSpPr>
        <dsp:cNvPr id="0" name=""/>
        <dsp:cNvSpPr/>
      </dsp:nvSpPr>
      <dsp:spPr>
        <a:xfrm rot="10800000">
          <a:off x="0" y="3177505"/>
          <a:ext cx="4366325" cy="802159"/>
        </a:xfrm>
        <a:prstGeom prst="upArrowCallout">
          <a:avLst/>
        </a:prstGeom>
        <a:solidFill>
          <a:schemeClr val="accent4">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Target-Household, grocery, baby needs, clothes, shoes, beauty, and much more.</a:t>
          </a:r>
        </a:p>
      </dsp:txBody>
      <dsp:txXfrm rot="10800000">
        <a:off x="0" y="3177505"/>
        <a:ext cx="4366325" cy="521219"/>
      </dsp:txXfrm>
    </dsp:sp>
    <dsp:sp modelId="{8C5E0490-78A2-DC42-9961-AB553D716EBB}">
      <dsp:nvSpPr>
        <dsp:cNvPr id="0" name=""/>
        <dsp:cNvSpPr/>
      </dsp:nvSpPr>
      <dsp:spPr>
        <a:xfrm rot="10800000">
          <a:off x="0" y="2383168"/>
          <a:ext cx="4366325" cy="802159"/>
        </a:xfrm>
        <a:prstGeom prst="upArrowCallou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Mall- Shopping center with a variety of stores</a:t>
          </a:r>
        </a:p>
      </dsp:txBody>
      <dsp:txXfrm rot="10800000">
        <a:off x="0" y="2383168"/>
        <a:ext cx="4366325" cy="521219"/>
      </dsp:txXfrm>
    </dsp:sp>
    <dsp:sp modelId="{E16E981B-76EF-4744-AD0B-BAF5A199D73A}">
      <dsp:nvSpPr>
        <dsp:cNvPr id="0" name=""/>
        <dsp:cNvSpPr/>
      </dsp:nvSpPr>
      <dsp:spPr>
        <a:xfrm rot="10800000">
          <a:off x="0" y="1588832"/>
          <a:ext cx="4366325" cy="802159"/>
        </a:xfrm>
        <a:prstGeom prst="upArrowCallout">
          <a:avLst/>
        </a:prstGeom>
        <a:solidFill>
          <a:schemeClr val="accent6">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Amazon- Online one-stop shopping for all of your everyday needs.</a:t>
          </a:r>
        </a:p>
      </dsp:txBody>
      <dsp:txXfrm rot="10800000">
        <a:off x="0" y="1588832"/>
        <a:ext cx="4366325" cy="521219"/>
      </dsp:txXfrm>
    </dsp:sp>
    <dsp:sp modelId="{6397436B-9844-2942-B3CD-6BDDEB344FB2}">
      <dsp:nvSpPr>
        <dsp:cNvPr id="0" name=""/>
        <dsp:cNvSpPr/>
      </dsp:nvSpPr>
      <dsp:spPr>
        <a:xfrm rot="10800000">
          <a:off x="0" y="794496"/>
          <a:ext cx="4366325" cy="802159"/>
        </a:xfrm>
        <a:prstGeom prst="upArrowCallou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Dine-in-Sit down restaurants where food is served to you.</a:t>
          </a:r>
        </a:p>
      </dsp:txBody>
      <dsp:txXfrm rot="10800000">
        <a:off x="0" y="794496"/>
        <a:ext cx="4366325" cy="521219"/>
      </dsp:txXfrm>
    </dsp:sp>
    <dsp:sp modelId="{5FBF5E64-C368-8E40-BDF0-FD8B7F463855}">
      <dsp:nvSpPr>
        <dsp:cNvPr id="0" name=""/>
        <dsp:cNvSpPr/>
      </dsp:nvSpPr>
      <dsp:spPr>
        <a:xfrm rot="10800000">
          <a:off x="0" y="160"/>
          <a:ext cx="4366325" cy="802159"/>
        </a:xfrm>
        <a:prstGeom prst="upArrowCallout">
          <a:avLst/>
        </a:prstGeom>
        <a:solidFill>
          <a:schemeClr val="accent3">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85344" rIns="85344" bIns="85344" numCol="1" spcCol="1270" anchor="ctr" anchorCtr="0">
          <a:noAutofit/>
        </a:bodyPr>
        <a:lstStyle/>
        <a:p>
          <a:pPr marL="0" lvl="0" indent="0" algn="ctr" defTabSz="533400">
            <a:lnSpc>
              <a:spcPct val="90000"/>
            </a:lnSpc>
            <a:spcBef>
              <a:spcPct val="0"/>
            </a:spcBef>
            <a:spcAft>
              <a:spcPct val="35000"/>
            </a:spcAft>
            <a:buNone/>
          </a:pPr>
          <a:r>
            <a:rPr lang="en-US" sz="1200" kern="1200" dirty="0"/>
            <a:t>Take-Out- Food purchased from a fast-food restaurant</a:t>
          </a:r>
        </a:p>
      </dsp:txBody>
      <dsp:txXfrm rot="10800000">
        <a:off x="0" y="160"/>
        <a:ext cx="4366325" cy="521219"/>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7D82C1-18A4-6044-BDCD-C296B63A1BE9}" type="datetimeFigureOut">
              <a:rPr lang="en-US" smtClean="0"/>
              <a:t>6/10/23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4A6E01-404E-B54A-9FAF-49DE2799EB4F}" type="slidenum">
              <a:rPr lang="en-US" smtClean="0"/>
              <a:t>‹#›</a:t>
            </a:fld>
            <a:endParaRPr lang="en-US"/>
          </a:p>
        </p:txBody>
      </p:sp>
    </p:spTree>
    <p:extLst>
      <p:ext uri="{BB962C8B-B14F-4D97-AF65-F5344CB8AC3E}">
        <p14:creationId xmlns:p14="http://schemas.microsoft.com/office/powerpoint/2010/main" val="41148406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7">
            <a:extLst>
              <a:ext uri="{FF2B5EF4-FFF2-40B4-BE49-F238E27FC236}">
                <a16:creationId xmlns:a16="http://schemas.microsoft.com/office/drawing/2014/main" id="{6C2BAD38-BB59-F94E-9DC0-B58D24E7C6F0}"/>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1863">
              <a:defRPr sz="2400">
                <a:solidFill>
                  <a:schemeClr val="tx1"/>
                </a:solidFill>
                <a:latin typeface="Times New Roman" panose="02020603050405020304" pitchFamily="18" charset="0"/>
              </a:defRPr>
            </a:lvl1pPr>
            <a:lvl2pPr marL="742950" indent="-285750" defTabSz="931863">
              <a:defRPr sz="2400">
                <a:solidFill>
                  <a:schemeClr val="tx1"/>
                </a:solidFill>
                <a:latin typeface="Times New Roman" panose="02020603050405020304" pitchFamily="18" charset="0"/>
              </a:defRPr>
            </a:lvl2pPr>
            <a:lvl3pPr marL="1143000" indent="-228600" defTabSz="931863">
              <a:defRPr sz="2400">
                <a:solidFill>
                  <a:schemeClr val="tx1"/>
                </a:solidFill>
                <a:latin typeface="Times New Roman" panose="02020603050405020304" pitchFamily="18" charset="0"/>
              </a:defRPr>
            </a:lvl3pPr>
            <a:lvl4pPr marL="1600200" indent="-228600" defTabSz="931863">
              <a:defRPr sz="2400">
                <a:solidFill>
                  <a:schemeClr val="tx1"/>
                </a:solidFill>
                <a:latin typeface="Times New Roman" panose="02020603050405020304" pitchFamily="18" charset="0"/>
              </a:defRPr>
            </a:lvl4pPr>
            <a:lvl5pPr marL="2057400" indent="-228600" defTabSz="931863">
              <a:defRPr sz="2400">
                <a:solidFill>
                  <a:schemeClr val="tx1"/>
                </a:solidFill>
                <a:latin typeface="Times New Roman" panose="02020603050405020304" pitchFamily="18" charset="0"/>
              </a:defRPr>
            </a:lvl5pPr>
            <a:lvl6pPr marL="2514600" indent="-228600" defTabSz="931863"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defTabSz="931863"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defTabSz="931863"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defTabSz="931863" eaLnBrk="0" fontAlgn="base" hangingPunct="0">
              <a:spcBef>
                <a:spcPct val="0"/>
              </a:spcBef>
              <a:spcAft>
                <a:spcPct val="0"/>
              </a:spcAft>
              <a:defRPr sz="2400">
                <a:solidFill>
                  <a:schemeClr val="tx1"/>
                </a:solidFill>
                <a:latin typeface="Times New Roman" panose="02020603050405020304" pitchFamily="18" charset="0"/>
              </a:defRPr>
            </a:lvl9pPr>
          </a:lstStyle>
          <a:p>
            <a:pPr marL="0" marR="0" lvl="0" indent="0" algn="r" defTabSz="931863" rtl="0" eaLnBrk="1" fontAlgn="auto" latinLnBrk="0" hangingPunct="1">
              <a:lnSpc>
                <a:spcPct val="100000"/>
              </a:lnSpc>
              <a:spcBef>
                <a:spcPts val="0"/>
              </a:spcBef>
              <a:spcAft>
                <a:spcPts val="0"/>
              </a:spcAft>
              <a:buClrTx/>
              <a:buSzTx/>
              <a:buFontTx/>
              <a:buNone/>
              <a:tabLst/>
              <a:defRPr/>
            </a:pPr>
            <a:fld id="{B8B1A956-2CFE-9F4D-9EBA-72C2A728FB4A}" type="slidenum">
              <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rPr>
              <a:pPr marL="0" marR="0" lvl="0" indent="0" algn="r" defTabSz="931863" rtl="0" eaLnBrk="1" fontAlgn="auto" latinLnBrk="0" hangingPunct="1">
                <a:lnSpc>
                  <a:spcPct val="100000"/>
                </a:lnSpc>
                <a:spcBef>
                  <a:spcPts val="0"/>
                </a:spcBef>
                <a:spcAft>
                  <a:spcPts val="0"/>
                </a:spcAft>
                <a:buClrTx/>
                <a:buSzTx/>
                <a:buFontTx/>
                <a:buNone/>
                <a:tabLst/>
                <a:defRPr/>
              </a:pPr>
              <a:t>1</a:t>
            </a:fld>
            <a:endParaRPr kumimoji="0" lang="en-US" altLang="en-US" sz="1200" b="0" i="0" u="none" strike="noStrike" kern="1200" cap="none" spc="0" normalizeH="0" baseline="0" noProof="0">
              <a:ln>
                <a:noFill/>
              </a:ln>
              <a:solidFill>
                <a:prstClr val="black"/>
              </a:solidFill>
              <a:effectLst/>
              <a:uLnTx/>
              <a:uFillTx/>
              <a:latin typeface="Times New Roman" panose="02020603050405020304" pitchFamily="18" charset="0"/>
              <a:ea typeface="+mn-ea"/>
              <a:cs typeface="+mn-cs"/>
            </a:endParaRPr>
          </a:p>
        </p:txBody>
      </p:sp>
      <p:sp>
        <p:nvSpPr>
          <p:cNvPr id="16386" name="Rectangle 2">
            <a:extLst>
              <a:ext uri="{FF2B5EF4-FFF2-40B4-BE49-F238E27FC236}">
                <a16:creationId xmlns:a16="http://schemas.microsoft.com/office/drawing/2014/main" id="{115D3C03-311F-3D4D-8C1B-9057C7198C59}"/>
              </a:ext>
            </a:extLst>
          </p:cNvPr>
          <p:cNvSpPr>
            <a:spLocks noGrp="1" noChangeArrowheads="1"/>
          </p:cNvSpPr>
          <p:nvPr>
            <p:ph type="body" idx="1"/>
          </p:nvPr>
        </p:nvSpPr>
        <p:spPr>
          <a:xfrm>
            <a:off x="931863" y="4410075"/>
            <a:ext cx="5141912" cy="417353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1817" tIns="51717" rIns="101817" bIns="51717"/>
          <a:lstStyle/>
          <a:p>
            <a:endParaRPr lang="en-US" altLang="en-US"/>
          </a:p>
        </p:txBody>
      </p:sp>
      <p:sp>
        <p:nvSpPr>
          <p:cNvPr id="16387" name="Rectangle 3">
            <a:extLst>
              <a:ext uri="{FF2B5EF4-FFF2-40B4-BE49-F238E27FC236}">
                <a16:creationId xmlns:a16="http://schemas.microsoft.com/office/drawing/2014/main" id="{0464D4EC-C24B-8E48-9C99-F8251016B7F8}"/>
              </a:ext>
            </a:extLst>
          </p:cNvPr>
          <p:cNvSpPr>
            <a:spLocks noChangeArrowheads="1" noTextEdit="1"/>
          </p:cNvSpPr>
          <p:nvPr>
            <p:ph type="sldImg"/>
          </p:nvPr>
        </p:nvSpPr>
        <p:spPr>
          <a:xfrm>
            <a:off x="1204913" y="709613"/>
            <a:ext cx="4605337" cy="3454400"/>
          </a:xfrm>
          <a:ln w="12700" cap="flat">
            <a:solidFill>
              <a:schemeClr val="tx1"/>
            </a:solidFill>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1">
        <a:schemeClr val="bg1"/>
      </p:bgRef>
    </p:bg>
    <p:spTree>
      <p:nvGrpSpPr>
        <p:cNvPr id="1" name=""/>
        <p:cNvGrpSpPr/>
        <p:nvPr/>
      </p:nvGrpSpPr>
      <p:grpSpPr>
        <a:xfrm>
          <a:off x="0" y="0"/>
          <a:ext cx="0" cy="0"/>
          <a:chOff x="0" y="0"/>
          <a:chExt cx="0" cy="0"/>
        </a:xfrm>
      </p:grpSpPr>
      <p:grpSp>
        <p:nvGrpSpPr>
          <p:cNvPr id="451" name="Group 450"/>
          <p:cNvGrpSpPr/>
          <p:nvPr/>
        </p:nvGrpSpPr>
        <p:grpSpPr>
          <a:xfrm>
            <a:off x="1" y="0"/>
            <a:ext cx="12740217" cy="6853238"/>
            <a:chOff x="1524000" y="0"/>
            <a:chExt cx="9555163" cy="6853238"/>
          </a:xfrm>
        </p:grpSpPr>
        <p:sp>
          <p:nvSpPr>
            <p:cNvPr id="452" name="Freeform 6"/>
            <p:cNvSpPr/>
            <p:nvPr/>
          </p:nvSpPr>
          <p:spPr bwMode="auto">
            <a:xfrm>
              <a:off x="1524000" y="1331913"/>
              <a:ext cx="7837488" cy="5521325"/>
            </a:xfrm>
            <a:custGeom>
              <a:avLst/>
              <a:gdLst/>
              <a:ahLst/>
              <a:cxnLst/>
              <a:rect l="0" t="0" r="r" b="b"/>
              <a:pathLst>
                <a:path w="1648" h="1161">
                  <a:moveTo>
                    <a:pt x="1362" y="1161"/>
                  </a:moveTo>
                  <a:cubicBezTo>
                    <a:pt x="1648" y="920"/>
                    <a:pt x="1283" y="505"/>
                    <a:pt x="1097" y="326"/>
                  </a:cubicBezTo>
                  <a:cubicBezTo>
                    <a:pt x="926" y="162"/>
                    <a:pt x="709" y="35"/>
                    <a:pt x="470" y="14"/>
                  </a:cubicBezTo>
                  <a:cubicBezTo>
                    <a:pt x="315" y="0"/>
                    <a:pt x="142" y="49"/>
                    <a:pt x="0" y="138"/>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3" name="Freeform 7"/>
            <p:cNvSpPr/>
            <p:nvPr/>
          </p:nvSpPr>
          <p:spPr bwMode="auto">
            <a:xfrm>
              <a:off x="1524000" y="5564188"/>
              <a:ext cx="1412875" cy="1284288"/>
            </a:xfrm>
            <a:custGeom>
              <a:avLst/>
              <a:gdLst/>
              <a:ahLst/>
              <a:cxnLst/>
              <a:rect l="0" t="0" r="r" b="b"/>
              <a:pathLst>
                <a:path w="297" h="270">
                  <a:moveTo>
                    <a:pt x="0" y="0"/>
                  </a:moveTo>
                  <a:cubicBezTo>
                    <a:pt x="73" y="119"/>
                    <a:pt x="186" y="220"/>
                    <a:pt x="297" y="27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4" name="Freeform 8"/>
            <p:cNvSpPr/>
            <p:nvPr/>
          </p:nvSpPr>
          <p:spPr bwMode="auto">
            <a:xfrm>
              <a:off x="1524000" y="2030413"/>
              <a:ext cx="6510338" cy="4813300"/>
            </a:xfrm>
            <a:custGeom>
              <a:avLst/>
              <a:gdLst/>
              <a:ahLst/>
              <a:cxnLst/>
              <a:rect l="0" t="0" r="r" b="b"/>
              <a:pathLst>
                <a:path w="1369" h="1012">
                  <a:moveTo>
                    <a:pt x="845" y="1012"/>
                  </a:moveTo>
                  <a:cubicBezTo>
                    <a:pt x="1043" y="967"/>
                    <a:pt x="1369" y="853"/>
                    <a:pt x="1263" y="588"/>
                  </a:cubicBezTo>
                  <a:cubicBezTo>
                    <a:pt x="1164" y="340"/>
                    <a:pt x="861" y="107"/>
                    <a:pt x="602" y="49"/>
                  </a:cubicBezTo>
                  <a:cubicBezTo>
                    <a:pt x="383" y="0"/>
                    <a:pt x="135" y="97"/>
                    <a:pt x="0" y="28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5" name="Freeform 9"/>
            <p:cNvSpPr/>
            <p:nvPr/>
          </p:nvSpPr>
          <p:spPr bwMode="auto">
            <a:xfrm>
              <a:off x="1528763" y="6207125"/>
              <a:ext cx="717550" cy="646113"/>
            </a:xfrm>
            <a:custGeom>
              <a:avLst/>
              <a:gdLst/>
              <a:ahLst/>
              <a:cxnLst/>
              <a:rect l="0" t="0" r="r" b="b"/>
              <a:pathLst>
                <a:path w="151" h="136">
                  <a:moveTo>
                    <a:pt x="0" y="0"/>
                  </a:moveTo>
                  <a:cubicBezTo>
                    <a:pt x="45" y="52"/>
                    <a:pt x="97" y="99"/>
                    <a:pt x="151" y="13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6" name="Freeform 10"/>
            <p:cNvSpPr/>
            <p:nvPr/>
          </p:nvSpPr>
          <p:spPr bwMode="auto">
            <a:xfrm>
              <a:off x="1524000" y="1806575"/>
              <a:ext cx="6753225" cy="5046663"/>
            </a:xfrm>
            <a:custGeom>
              <a:avLst/>
              <a:gdLst/>
              <a:ahLst/>
              <a:cxnLst/>
              <a:rect l="0" t="0" r="r" b="b"/>
              <a:pathLst>
                <a:path w="1420" h="1061">
                  <a:moveTo>
                    <a:pt x="1034" y="1061"/>
                  </a:moveTo>
                  <a:cubicBezTo>
                    <a:pt x="1148" y="1019"/>
                    <a:pt x="1283" y="957"/>
                    <a:pt x="1345" y="845"/>
                  </a:cubicBezTo>
                  <a:cubicBezTo>
                    <a:pt x="1420" y="710"/>
                    <a:pt x="1338" y="570"/>
                    <a:pt x="1249" y="466"/>
                  </a:cubicBezTo>
                  <a:cubicBezTo>
                    <a:pt x="1068" y="253"/>
                    <a:pt x="816" y="57"/>
                    <a:pt x="530" y="23"/>
                  </a:cubicBezTo>
                  <a:cubicBezTo>
                    <a:pt x="336" y="0"/>
                    <a:pt x="140" y="87"/>
                    <a:pt x="0" y="22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7" name="Freeform 11"/>
            <p:cNvSpPr/>
            <p:nvPr/>
          </p:nvSpPr>
          <p:spPr bwMode="auto">
            <a:xfrm>
              <a:off x="1524000" y="669925"/>
              <a:ext cx="8797925" cy="6183313"/>
            </a:xfrm>
            <a:custGeom>
              <a:avLst/>
              <a:gdLst/>
              <a:ahLst/>
              <a:cxnLst/>
              <a:rect l="0" t="0" r="r" b="b"/>
              <a:pathLst>
                <a:path w="1850" h="1300">
                  <a:moveTo>
                    <a:pt x="1552" y="1300"/>
                  </a:moveTo>
                  <a:cubicBezTo>
                    <a:pt x="1850" y="1019"/>
                    <a:pt x="1504" y="652"/>
                    <a:pt x="1288" y="447"/>
                  </a:cubicBezTo>
                  <a:cubicBezTo>
                    <a:pt x="1085" y="255"/>
                    <a:pt x="838" y="90"/>
                    <a:pt x="559" y="37"/>
                  </a:cubicBezTo>
                  <a:cubicBezTo>
                    <a:pt x="364" y="0"/>
                    <a:pt x="171" y="40"/>
                    <a:pt x="0" y="131"/>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8" name="Freeform 12"/>
            <p:cNvSpPr/>
            <p:nvPr/>
          </p:nvSpPr>
          <p:spPr bwMode="auto">
            <a:xfrm>
              <a:off x="1524000" y="119063"/>
              <a:ext cx="9555163" cy="6734175"/>
            </a:xfrm>
            <a:custGeom>
              <a:avLst/>
              <a:gdLst/>
              <a:ahLst/>
              <a:cxnLst/>
              <a:rect l="0" t="0" r="r" b="b"/>
              <a:pathLst>
                <a:path w="2009" h="1416">
                  <a:moveTo>
                    <a:pt x="1725" y="1416"/>
                  </a:moveTo>
                  <a:cubicBezTo>
                    <a:pt x="2009" y="1117"/>
                    <a:pt x="1728" y="785"/>
                    <a:pt x="1492" y="565"/>
                  </a:cubicBezTo>
                  <a:cubicBezTo>
                    <a:pt x="1248" y="339"/>
                    <a:pt x="961" y="143"/>
                    <a:pt x="635" y="61"/>
                  </a:cubicBezTo>
                  <a:cubicBezTo>
                    <a:pt x="392" y="0"/>
                    <a:pt x="190" y="18"/>
                    <a:pt x="0" y="10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9" name="Freeform 13"/>
            <p:cNvSpPr/>
            <p:nvPr/>
          </p:nvSpPr>
          <p:spPr bwMode="auto">
            <a:xfrm>
              <a:off x="5419725" y="4763"/>
              <a:ext cx="5216525" cy="5368925"/>
            </a:xfrm>
            <a:custGeom>
              <a:avLst/>
              <a:gdLst/>
              <a:ahLst/>
              <a:cxnLst/>
              <a:rect l="0" t="0" r="r" b="b"/>
              <a:pathLst>
                <a:path w="1097" h="1129">
                  <a:moveTo>
                    <a:pt x="1097" y="1129"/>
                  </a:moveTo>
                  <a:cubicBezTo>
                    <a:pt x="1031" y="909"/>
                    <a:pt x="843" y="701"/>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0" name="Freeform 15"/>
            <p:cNvSpPr/>
            <p:nvPr/>
          </p:nvSpPr>
          <p:spPr bwMode="auto">
            <a:xfrm>
              <a:off x="5813425" y="4763"/>
              <a:ext cx="4832350" cy="4822825"/>
            </a:xfrm>
            <a:custGeom>
              <a:avLst/>
              <a:gdLst/>
              <a:ahLst/>
              <a:cxnLst/>
              <a:rect l="0" t="0" r="r" b="b"/>
              <a:pathLst>
                <a:path w="1016" h="1014">
                  <a:moveTo>
                    <a:pt x="1016" y="1014"/>
                  </a:moveTo>
                  <a:cubicBezTo>
                    <a:pt x="934" y="849"/>
                    <a:pt x="802" y="6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1" name="Freeform 16"/>
            <p:cNvSpPr/>
            <p:nvPr/>
          </p:nvSpPr>
          <p:spPr bwMode="auto">
            <a:xfrm>
              <a:off x="6003925" y="4763"/>
              <a:ext cx="4641850" cy="4598988"/>
            </a:xfrm>
            <a:custGeom>
              <a:avLst/>
              <a:gdLst/>
              <a:ahLst/>
              <a:cxnLst/>
              <a:rect l="0" t="0" r="r" b="b"/>
              <a:pathLst>
                <a:path w="976" h="967">
                  <a:moveTo>
                    <a:pt x="976" y="967"/>
                  </a:moveTo>
                  <a:cubicBezTo>
                    <a:pt x="894" y="822"/>
                    <a:pt x="779" y="689"/>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462" name="Freeform 17"/>
            <p:cNvSpPr/>
            <p:nvPr/>
          </p:nvSpPr>
          <p:spPr bwMode="auto">
            <a:xfrm>
              <a:off x="6203950" y="0"/>
              <a:ext cx="4441825" cy="4237038"/>
            </a:xfrm>
            <a:custGeom>
              <a:avLst/>
              <a:gdLst/>
              <a:ahLst/>
              <a:cxnLst/>
              <a:rect l="0" t="0" r="r" b="b"/>
              <a:pathLst>
                <a:path w="934" h="891">
                  <a:moveTo>
                    <a:pt x="934" y="891"/>
                  </a:moveTo>
                  <a:cubicBezTo>
                    <a:pt x="863" y="783"/>
                    <a:pt x="778" y="684"/>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3" name="Freeform 18"/>
            <p:cNvSpPr/>
            <p:nvPr/>
          </p:nvSpPr>
          <p:spPr bwMode="auto">
            <a:xfrm>
              <a:off x="6456363" y="4763"/>
              <a:ext cx="4179888" cy="3986213"/>
            </a:xfrm>
            <a:custGeom>
              <a:avLst/>
              <a:gdLst/>
              <a:ahLst/>
              <a:cxnLst/>
              <a:rect l="0" t="0" r="r" b="b"/>
              <a:pathLst>
                <a:path w="879" h="838">
                  <a:moveTo>
                    <a:pt x="879" y="838"/>
                  </a:moveTo>
                  <a:cubicBezTo>
                    <a:pt x="821" y="755"/>
                    <a:pt x="756" y="679"/>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4" name="Freeform 19"/>
            <p:cNvSpPr/>
            <p:nvPr/>
          </p:nvSpPr>
          <p:spPr bwMode="auto">
            <a:xfrm>
              <a:off x="6869113" y="4763"/>
              <a:ext cx="3776663" cy="3838575"/>
            </a:xfrm>
            <a:custGeom>
              <a:avLst/>
              <a:gdLst/>
              <a:ahLst/>
              <a:cxnLst/>
              <a:rect l="0" t="0" r="r" b="b"/>
              <a:pathLst>
                <a:path w="794" h="807">
                  <a:moveTo>
                    <a:pt x="794" y="807"/>
                  </a:moveTo>
                  <a:cubicBezTo>
                    <a:pt x="745" y="739"/>
                    <a:pt x="695" y="676"/>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5" name="Freeform 20"/>
            <p:cNvSpPr/>
            <p:nvPr/>
          </p:nvSpPr>
          <p:spPr bwMode="auto">
            <a:xfrm>
              <a:off x="8758238" y="4763"/>
              <a:ext cx="1887538" cy="1355725"/>
            </a:xfrm>
            <a:custGeom>
              <a:avLst/>
              <a:gdLst/>
              <a:ahLst/>
              <a:cxnLst/>
              <a:rect l="0" t="0" r="r" b="b"/>
              <a:pathLst>
                <a:path w="397" h="285">
                  <a:moveTo>
                    <a:pt x="397" y="285"/>
                  </a:moveTo>
                  <a:cubicBezTo>
                    <a:pt x="270" y="182"/>
                    <a:pt x="138" y="8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6" name="Freeform 21"/>
            <p:cNvSpPr/>
            <p:nvPr/>
          </p:nvSpPr>
          <p:spPr bwMode="auto">
            <a:xfrm>
              <a:off x="9223375" y="9525"/>
              <a:ext cx="1422400" cy="1108075"/>
            </a:xfrm>
            <a:custGeom>
              <a:avLst/>
              <a:gdLst/>
              <a:ahLst/>
              <a:cxnLst/>
              <a:rect l="0" t="0" r="r" b="b"/>
              <a:pathLst>
                <a:path w="299" h="233">
                  <a:moveTo>
                    <a:pt x="299" y="233"/>
                  </a:moveTo>
                  <a:cubicBezTo>
                    <a:pt x="197" y="145"/>
                    <a:pt x="97" y="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7" name="Freeform 22"/>
            <p:cNvSpPr/>
            <p:nvPr/>
          </p:nvSpPr>
          <p:spPr bwMode="auto">
            <a:xfrm>
              <a:off x="10009188" y="4763"/>
              <a:ext cx="636588" cy="361950"/>
            </a:xfrm>
            <a:custGeom>
              <a:avLst/>
              <a:gdLst/>
              <a:ahLst/>
              <a:cxnLst/>
              <a:rect l="0" t="0" r="r" b="b"/>
              <a:pathLst>
                <a:path w="134" h="76">
                  <a:moveTo>
                    <a:pt x="0" y="0"/>
                  </a:moveTo>
                  <a:cubicBezTo>
                    <a:pt x="45" y="25"/>
                    <a:pt x="89" y="50"/>
                    <a:pt x="134" y="7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 name="Group 6"/>
          <p:cNvGrpSpPr/>
          <p:nvPr/>
        </p:nvGrpSpPr>
        <p:grpSpPr>
          <a:xfrm>
            <a:off x="1710819" y="1168329"/>
            <a:ext cx="8781499" cy="4537816"/>
            <a:chOff x="1283114" y="1168329"/>
            <a:chExt cx="6586124" cy="4537816"/>
          </a:xfrm>
        </p:grpSpPr>
        <p:sp>
          <p:nvSpPr>
            <p:cNvPr id="39" name="Rectangle 38"/>
            <p:cNvSpPr/>
            <p:nvPr/>
          </p:nvSpPr>
          <p:spPr>
            <a:xfrm>
              <a:off x="1283114" y="1168329"/>
              <a:ext cx="6586124"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Rectangle 40"/>
            <p:cNvSpPr/>
            <p:nvPr/>
          </p:nvSpPr>
          <p:spPr>
            <a:xfrm>
              <a:off x="1283114" y="1973001"/>
              <a:ext cx="6586124" cy="33844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41" name="Isosceles Triangle 39"/>
            <p:cNvSpPr/>
            <p:nvPr/>
          </p:nvSpPr>
          <p:spPr>
            <a:xfrm rot="10800000">
              <a:off x="4362524" y="5355082"/>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ctrTitle"/>
          </p:nvPr>
        </p:nvSpPr>
        <p:spPr>
          <a:xfrm>
            <a:off x="1812122" y="2055278"/>
            <a:ext cx="8571260" cy="1810636"/>
          </a:xfrm>
        </p:spPr>
        <p:txBody>
          <a:bodyPr bIns="0" anchor="b">
            <a:normAutofit/>
          </a:bodyPr>
          <a:lstStyle>
            <a:lvl1pPr algn="ctr">
              <a:lnSpc>
                <a:spcPct val="80000"/>
              </a:lnSpc>
              <a:defRPr sz="4800" spc="-113">
                <a:solidFill>
                  <a:srgbClr val="FFFEFF"/>
                </a:solidFill>
              </a:defRPr>
            </a:lvl1pPr>
          </a:lstStyle>
          <a:p>
            <a:r>
              <a:rPr lang="en-US"/>
              <a:t>Click to edit Master title style</a:t>
            </a:r>
            <a:endParaRPr lang="en-US" dirty="0"/>
          </a:p>
        </p:txBody>
      </p:sp>
      <p:sp>
        <p:nvSpPr>
          <p:cNvPr id="3" name="Subtitle 2"/>
          <p:cNvSpPr>
            <a:spLocks noGrp="1"/>
          </p:cNvSpPr>
          <p:nvPr>
            <p:ph type="subTitle" idx="1"/>
          </p:nvPr>
        </p:nvSpPr>
        <p:spPr>
          <a:xfrm>
            <a:off x="1812122" y="3941492"/>
            <a:ext cx="8571260" cy="1334120"/>
          </a:xfrm>
        </p:spPr>
        <p:txBody>
          <a:bodyPr tIns="0">
            <a:normAutofit/>
          </a:bodyPr>
          <a:lstStyle>
            <a:lvl1pPr marL="0" indent="0" algn="ctr">
              <a:lnSpc>
                <a:spcPct val="100000"/>
              </a:lnSpc>
              <a:buNone/>
              <a:defRPr sz="1800" b="0">
                <a:solidFill>
                  <a:srgbClr val="FFFEFF"/>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a:xfrm>
            <a:off x="853440" y="320040"/>
            <a:ext cx="3657600" cy="320040"/>
          </a:xfrm>
        </p:spPr>
        <p:txBody>
          <a:bodyPr vert="horz" lIns="91440" tIns="45720" rIns="91440" bIns="45720" rtlCol="0" anchor="ctr"/>
          <a:lstStyle>
            <a:lvl1pPr>
              <a:defRPr lang="en-US"/>
            </a:lvl1pPr>
          </a:lstStyle>
          <a:p>
            <a:fld id="{27EEC862-B876-EF47-9D96-A0AA8943F84F}" type="datetimeFigureOut">
              <a:rPr lang="en-US" smtClean="0"/>
              <a:t>5/3/23</a:t>
            </a:fld>
            <a:endParaRPr lang="en-US"/>
          </a:p>
        </p:txBody>
      </p:sp>
      <p:sp>
        <p:nvSpPr>
          <p:cNvPr id="5" name="Footer Placeholder 4"/>
          <p:cNvSpPr>
            <a:spLocks noGrp="1"/>
          </p:cNvSpPr>
          <p:nvPr>
            <p:ph type="ftr" sz="quarter" idx="11"/>
          </p:nvPr>
        </p:nvSpPr>
        <p:spPr>
          <a:xfrm>
            <a:off x="853440" y="6227064"/>
            <a:ext cx="10472928"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11968" y="320040"/>
            <a:ext cx="914400" cy="320040"/>
          </a:xfrm>
        </p:spPr>
        <p:txBody>
          <a:bodyPr/>
          <a:lstStyle/>
          <a:p>
            <a:fld id="{67ABF015-F781-B447-81B5-F7129F5D0F25}" type="slidenum">
              <a:rPr lang="en-US" smtClean="0"/>
              <a:t>‹#›</a:t>
            </a:fld>
            <a:endParaRPr lang="en-US"/>
          </a:p>
        </p:txBody>
      </p:sp>
    </p:spTree>
    <p:extLst>
      <p:ext uri="{BB962C8B-B14F-4D97-AF65-F5344CB8AC3E}">
        <p14:creationId xmlns:p14="http://schemas.microsoft.com/office/powerpoint/2010/main" val="3896118158"/>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85" name="Group 84"/>
          <p:cNvGrpSpPr/>
          <p:nvPr/>
        </p:nvGrpSpPr>
        <p:grpSpPr>
          <a:xfrm>
            <a:off x="-381634" y="1"/>
            <a:ext cx="12562345" cy="6858001"/>
            <a:chOff x="1243013" y="0"/>
            <a:chExt cx="9402763" cy="6858001"/>
          </a:xfrm>
        </p:grpSpPr>
        <p:sp>
          <p:nvSpPr>
            <p:cNvPr id="86"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0"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1"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2"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3"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4"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2"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103"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4"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2" name="Group 31"/>
          <p:cNvGrpSpPr/>
          <p:nvPr/>
        </p:nvGrpSpPr>
        <p:grpSpPr>
          <a:xfrm>
            <a:off x="853440" y="1699589"/>
            <a:ext cx="4382069" cy="3470421"/>
            <a:chOff x="640080" y="1699589"/>
            <a:chExt cx="3286552" cy="3470421"/>
          </a:xfrm>
        </p:grpSpPr>
        <p:sp>
          <p:nvSpPr>
            <p:cNvPr id="42" name="Rectangle 41"/>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4" name="Rectangle 43"/>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965049" y="2349926"/>
            <a:ext cx="4151753" cy="2472774"/>
          </a:xfrm>
        </p:spPr>
        <p:txBody>
          <a:bodyPr/>
          <a:lstStyle>
            <a:lvl1pPr>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5887582" y="794719"/>
            <a:ext cx="5460857" cy="52570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EEC862-B876-EF47-9D96-A0AA8943F84F}" type="datetimeFigureOut">
              <a:rPr lang="en-US" smtClean="0"/>
              <a:t>5/3/23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ABF015-F781-B447-81B5-F7129F5D0F25}" type="slidenum">
              <a:rPr lang="en-US" smtClean="0"/>
              <a:t>‹#›</a:t>
            </a:fld>
            <a:endParaRPr lang="en-US"/>
          </a:p>
        </p:txBody>
      </p:sp>
    </p:spTree>
    <p:extLst>
      <p:ext uri="{BB962C8B-B14F-4D97-AF65-F5344CB8AC3E}">
        <p14:creationId xmlns:p14="http://schemas.microsoft.com/office/powerpoint/2010/main" val="38682803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51" name="Group 50"/>
          <p:cNvGrpSpPr/>
          <p:nvPr/>
        </p:nvGrpSpPr>
        <p:grpSpPr>
          <a:xfrm flipH="1">
            <a:off x="1" y="1"/>
            <a:ext cx="12562345" cy="6858001"/>
            <a:chOff x="1243013" y="0"/>
            <a:chExt cx="9402763" cy="6858001"/>
          </a:xfrm>
        </p:grpSpPr>
        <p:sp>
          <p:nvSpPr>
            <p:cNvPr id="52"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6"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7"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8"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2"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3"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4"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6"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7"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68"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69"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0"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1"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85" name="Group 84"/>
          <p:cNvGrpSpPr/>
          <p:nvPr/>
        </p:nvGrpSpPr>
        <p:grpSpPr>
          <a:xfrm>
            <a:off x="6970846" y="1699589"/>
            <a:ext cx="4382069" cy="3470421"/>
            <a:chOff x="640080" y="1699589"/>
            <a:chExt cx="3286552" cy="3470421"/>
          </a:xfrm>
        </p:grpSpPr>
        <p:sp>
          <p:nvSpPr>
            <p:cNvPr id="86" name="Rectangle 85"/>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 name="Rectangle 87"/>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Vertical Title 1"/>
          <p:cNvSpPr>
            <a:spLocks noGrp="1"/>
          </p:cNvSpPr>
          <p:nvPr>
            <p:ph type="title" orient="vert"/>
          </p:nvPr>
        </p:nvSpPr>
        <p:spPr>
          <a:xfrm>
            <a:off x="7084813" y="2349924"/>
            <a:ext cx="4149396" cy="2464951"/>
          </a:xfrm>
        </p:spPr>
        <p:txBody>
          <a:bodyPr vert="eaVert"/>
          <a:lstStyle>
            <a:lvl1pPr algn="l">
              <a:lnSpc>
                <a:spcPct val="80000"/>
              </a:lnSpc>
              <a:defRPr>
                <a:solidFill>
                  <a:srgbClr val="FFFE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57678" y="802808"/>
            <a:ext cx="5491055" cy="52548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53440" y="320040"/>
            <a:ext cx="3657600" cy="320040"/>
          </a:xfrm>
        </p:spPr>
        <p:txBody>
          <a:bodyPr/>
          <a:lstStyle/>
          <a:p>
            <a:fld id="{27EEC862-B876-EF47-9D96-A0AA8943F84F}" type="datetimeFigureOut">
              <a:rPr lang="en-US" smtClean="0"/>
              <a:t>5/3/23</a:t>
            </a:fld>
            <a:endParaRPr lang="en-US"/>
          </a:p>
        </p:txBody>
      </p:sp>
      <p:sp>
        <p:nvSpPr>
          <p:cNvPr id="5" name="Footer Placeholder 4"/>
          <p:cNvSpPr>
            <a:spLocks noGrp="1"/>
          </p:cNvSpPr>
          <p:nvPr>
            <p:ph type="ftr" sz="quarter" idx="11"/>
          </p:nvPr>
        </p:nvSpPr>
        <p:spPr>
          <a:xfrm>
            <a:off x="853440" y="6227064"/>
            <a:ext cx="10472928" cy="320040"/>
          </a:xfrm>
        </p:spPr>
        <p:txBody>
          <a:bodyPr/>
          <a:lstStyle/>
          <a:p>
            <a:endParaRPr lang="en-US"/>
          </a:p>
        </p:txBody>
      </p:sp>
      <p:sp>
        <p:nvSpPr>
          <p:cNvPr id="6" name="Slide Number Placeholder 5"/>
          <p:cNvSpPr>
            <a:spLocks noGrp="1"/>
          </p:cNvSpPr>
          <p:nvPr>
            <p:ph type="sldNum" sz="quarter" idx="12"/>
          </p:nvPr>
        </p:nvSpPr>
        <p:spPr>
          <a:xfrm>
            <a:off x="10411968" y="320040"/>
            <a:ext cx="914400" cy="320040"/>
          </a:xfrm>
        </p:spPr>
        <p:txBody>
          <a:bodyPr/>
          <a:lstStyle/>
          <a:p>
            <a:fld id="{67ABF015-F781-B447-81B5-F7129F5D0F25}" type="slidenum">
              <a:rPr lang="en-US" smtClean="0"/>
              <a:t>‹#›</a:t>
            </a:fld>
            <a:endParaRPr lang="en-US"/>
          </a:p>
        </p:txBody>
      </p:sp>
    </p:spTree>
    <p:extLst>
      <p:ext uri="{BB962C8B-B14F-4D97-AF65-F5344CB8AC3E}">
        <p14:creationId xmlns:p14="http://schemas.microsoft.com/office/powerpoint/2010/main" val="20781497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65" name="Group 64"/>
          <p:cNvGrpSpPr/>
          <p:nvPr/>
        </p:nvGrpSpPr>
        <p:grpSpPr>
          <a:xfrm>
            <a:off x="-381634" y="1"/>
            <a:ext cx="12562345" cy="6858001"/>
            <a:chOff x="1243013" y="0"/>
            <a:chExt cx="9402763" cy="6858001"/>
          </a:xfrm>
        </p:grpSpPr>
        <p:sp>
          <p:nvSpPr>
            <p:cNvPr id="66"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7"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8"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9"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0"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1"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2"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4"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5"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4"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20" name="Group 19"/>
          <p:cNvGrpSpPr/>
          <p:nvPr/>
        </p:nvGrpSpPr>
        <p:grpSpPr>
          <a:xfrm>
            <a:off x="853440" y="1699589"/>
            <a:ext cx="4382069" cy="3470421"/>
            <a:chOff x="640080" y="1699589"/>
            <a:chExt cx="3286552" cy="3470421"/>
          </a:xfrm>
        </p:grpSpPr>
        <p:sp>
          <p:nvSpPr>
            <p:cNvPr id="21" name="Rectangle 20"/>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967406" y="2349924"/>
            <a:ext cx="4149397" cy="2464952"/>
          </a:xfrm>
        </p:spPr>
        <p:txBody>
          <a:bodyPr/>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887583" y="803186"/>
            <a:ext cx="5455213" cy="5248622"/>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EEC862-B876-EF47-9D96-A0AA8943F84F}" type="datetimeFigureOut">
              <a:rPr lang="en-US" smtClean="0"/>
              <a:t>5/3/23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ABF015-F781-B447-81B5-F7129F5D0F25}" type="slidenum">
              <a:rPr lang="en-US" smtClean="0"/>
              <a:t>‹#›</a:t>
            </a:fld>
            <a:endParaRPr lang="en-US"/>
          </a:p>
        </p:txBody>
      </p:sp>
    </p:spTree>
    <p:extLst>
      <p:ext uri="{BB962C8B-B14F-4D97-AF65-F5344CB8AC3E}">
        <p14:creationId xmlns:p14="http://schemas.microsoft.com/office/powerpoint/2010/main" val="2383286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74" name="Group 773"/>
          <p:cNvGrpSpPr/>
          <p:nvPr/>
        </p:nvGrpSpPr>
        <p:grpSpPr>
          <a:xfrm>
            <a:off x="1" y="0"/>
            <a:ext cx="12740217" cy="6853238"/>
            <a:chOff x="1524000" y="0"/>
            <a:chExt cx="9555163" cy="6853238"/>
          </a:xfrm>
        </p:grpSpPr>
        <p:sp>
          <p:nvSpPr>
            <p:cNvPr id="775" name="Freeform 6"/>
            <p:cNvSpPr/>
            <p:nvPr/>
          </p:nvSpPr>
          <p:spPr bwMode="auto">
            <a:xfrm>
              <a:off x="1524000" y="1331913"/>
              <a:ext cx="7837488" cy="5521325"/>
            </a:xfrm>
            <a:custGeom>
              <a:avLst/>
              <a:gdLst/>
              <a:ahLst/>
              <a:cxnLst/>
              <a:rect l="0" t="0" r="r" b="b"/>
              <a:pathLst>
                <a:path w="1648" h="1161">
                  <a:moveTo>
                    <a:pt x="1362" y="1161"/>
                  </a:moveTo>
                  <a:cubicBezTo>
                    <a:pt x="1648" y="920"/>
                    <a:pt x="1283" y="505"/>
                    <a:pt x="1097" y="326"/>
                  </a:cubicBezTo>
                  <a:cubicBezTo>
                    <a:pt x="926" y="162"/>
                    <a:pt x="709" y="35"/>
                    <a:pt x="470" y="14"/>
                  </a:cubicBezTo>
                  <a:cubicBezTo>
                    <a:pt x="315" y="0"/>
                    <a:pt x="142" y="49"/>
                    <a:pt x="0" y="138"/>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6" name="Freeform 7"/>
            <p:cNvSpPr/>
            <p:nvPr/>
          </p:nvSpPr>
          <p:spPr bwMode="auto">
            <a:xfrm>
              <a:off x="1524000" y="5564188"/>
              <a:ext cx="1412875" cy="1284288"/>
            </a:xfrm>
            <a:custGeom>
              <a:avLst/>
              <a:gdLst/>
              <a:ahLst/>
              <a:cxnLst/>
              <a:rect l="0" t="0" r="r" b="b"/>
              <a:pathLst>
                <a:path w="297" h="270">
                  <a:moveTo>
                    <a:pt x="0" y="0"/>
                  </a:moveTo>
                  <a:cubicBezTo>
                    <a:pt x="73" y="119"/>
                    <a:pt x="186" y="220"/>
                    <a:pt x="297" y="27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7" name="Freeform 8"/>
            <p:cNvSpPr/>
            <p:nvPr/>
          </p:nvSpPr>
          <p:spPr bwMode="auto">
            <a:xfrm>
              <a:off x="1524000" y="2030413"/>
              <a:ext cx="6510338" cy="4813300"/>
            </a:xfrm>
            <a:custGeom>
              <a:avLst/>
              <a:gdLst/>
              <a:ahLst/>
              <a:cxnLst/>
              <a:rect l="0" t="0" r="r" b="b"/>
              <a:pathLst>
                <a:path w="1369" h="1012">
                  <a:moveTo>
                    <a:pt x="845" y="1012"/>
                  </a:moveTo>
                  <a:cubicBezTo>
                    <a:pt x="1043" y="967"/>
                    <a:pt x="1369" y="853"/>
                    <a:pt x="1263" y="588"/>
                  </a:cubicBezTo>
                  <a:cubicBezTo>
                    <a:pt x="1164" y="340"/>
                    <a:pt x="861" y="107"/>
                    <a:pt x="602" y="49"/>
                  </a:cubicBezTo>
                  <a:cubicBezTo>
                    <a:pt x="383" y="0"/>
                    <a:pt x="135" y="97"/>
                    <a:pt x="0" y="28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8" name="Freeform 9"/>
            <p:cNvSpPr/>
            <p:nvPr/>
          </p:nvSpPr>
          <p:spPr bwMode="auto">
            <a:xfrm>
              <a:off x="1528763" y="6207125"/>
              <a:ext cx="717550" cy="646113"/>
            </a:xfrm>
            <a:custGeom>
              <a:avLst/>
              <a:gdLst/>
              <a:ahLst/>
              <a:cxnLst/>
              <a:rect l="0" t="0" r="r" b="b"/>
              <a:pathLst>
                <a:path w="151" h="136">
                  <a:moveTo>
                    <a:pt x="0" y="0"/>
                  </a:moveTo>
                  <a:cubicBezTo>
                    <a:pt x="45" y="52"/>
                    <a:pt x="97" y="99"/>
                    <a:pt x="151" y="13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79" name="Freeform 10"/>
            <p:cNvSpPr/>
            <p:nvPr/>
          </p:nvSpPr>
          <p:spPr bwMode="auto">
            <a:xfrm>
              <a:off x="1524000" y="1806575"/>
              <a:ext cx="6753225" cy="5046663"/>
            </a:xfrm>
            <a:custGeom>
              <a:avLst/>
              <a:gdLst/>
              <a:ahLst/>
              <a:cxnLst/>
              <a:rect l="0" t="0" r="r" b="b"/>
              <a:pathLst>
                <a:path w="1420" h="1061">
                  <a:moveTo>
                    <a:pt x="1034" y="1061"/>
                  </a:moveTo>
                  <a:cubicBezTo>
                    <a:pt x="1148" y="1019"/>
                    <a:pt x="1283" y="957"/>
                    <a:pt x="1345" y="845"/>
                  </a:cubicBezTo>
                  <a:cubicBezTo>
                    <a:pt x="1420" y="710"/>
                    <a:pt x="1338" y="570"/>
                    <a:pt x="1249" y="466"/>
                  </a:cubicBezTo>
                  <a:cubicBezTo>
                    <a:pt x="1068" y="253"/>
                    <a:pt x="816" y="57"/>
                    <a:pt x="530" y="23"/>
                  </a:cubicBezTo>
                  <a:cubicBezTo>
                    <a:pt x="336" y="0"/>
                    <a:pt x="140" y="87"/>
                    <a:pt x="0" y="22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80" name="Freeform 11"/>
            <p:cNvSpPr/>
            <p:nvPr/>
          </p:nvSpPr>
          <p:spPr bwMode="auto">
            <a:xfrm>
              <a:off x="1524000" y="669925"/>
              <a:ext cx="8797925" cy="6183313"/>
            </a:xfrm>
            <a:custGeom>
              <a:avLst/>
              <a:gdLst/>
              <a:ahLst/>
              <a:cxnLst/>
              <a:rect l="0" t="0" r="r" b="b"/>
              <a:pathLst>
                <a:path w="1850" h="1300">
                  <a:moveTo>
                    <a:pt x="1552" y="1300"/>
                  </a:moveTo>
                  <a:cubicBezTo>
                    <a:pt x="1850" y="1019"/>
                    <a:pt x="1504" y="652"/>
                    <a:pt x="1288" y="447"/>
                  </a:cubicBezTo>
                  <a:cubicBezTo>
                    <a:pt x="1085" y="255"/>
                    <a:pt x="838" y="90"/>
                    <a:pt x="559" y="37"/>
                  </a:cubicBezTo>
                  <a:cubicBezTo>
                    <a:pt x="364" y="0"/>
                    <a:pt x="171" y="40"/>
                    <a:pt x="0" y="131"/>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1" name="Freeform 12"/>
            <p:cNvSpPr/>
            <p:nvPr/>
          </p:nvSpPr>
          <p:spPr bwMode="auto">
            <a:xfrm>
              <a:off x="1524000" y="119063"/>
              <a:ext cx="9555163" cy="6734175"/>
            </a:xfrm>
            <a:custGeom>
              <a:avLst/>
              <a:gdLst/>
              <a:ahLst/>
              <a:cxnLst/>
              <a:rect l="0" t="0" r="r" b="b"/>
              <a:pathLst>
                <a:path w="2009" h="1416">
                  <a:moveTo>
                    <a:pt x="1725" y="1416"/>
                  </a:moveTo>
                  <a:cubicBezTo>
                    <a:pt x="2009" y="1117"/>
                    <a:pt x="1728" y="785"/>
                    <a:pt x="1492" y="565"/>
                  </a:cubicBezTo>
                  <a:cubicBezTo>
                    <a:pt x="1248" y="339"/>
                    <a:pt x="961" y="143"/>
                    <a:pt x="635" y="61"/>
                  </a:cubicBezTo>
                  <a:cubicBezTo>
                    <a:pt x="392" y="0"/>
                    <a:pt x="190" y="18"/>
                    <a:pt x="0" y="10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2" name="Freeform 13"/>
            <p:cNvSpPr/>
            <p:nvPr/>
          </p:nvSpPr>
          <p:spPr bwMode="auto">
            <a:xfrm>
              <a:off x="5419725" y="4763"/>
              <a:ext cx="5216525" cy="5368925"/>
            </a:xfrm>
            <a:custGeom>
              <a:avLst/>
              <a:gdLst/>
              <a:ahLst/>
              <a:cxnLst/>
              <a:rect l="0" t="0" r="r" b="b"/>
              <a:pathLst>
                <a:path w="1097" h="1129">
                  <a:moveTo>
                    <a:pt x="1097" y="1129"/>
                  </a:moveTo>
                  <a:cubicBezTo>
                    <a:pt x="1031" y="909"/>
                    <a:pt x="843" y="701"/>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3" name="Freeform 15"/>
            <p:cNvSpPr/>
            <p:nvPr/>
          </p:nvSpPr>
          <p:spPr bwMode="auto">
            <a:xfrm>
              <a:off x="5813425" y="4763"/>
              <a:ext cx="4832350" cy="4822825"/>
            </a:xfrm>
            <a:custGeom>
              <a:avLst/>
              <a:gdLst/>
              <a:ahLst/>
              <a:cxnLst/>
              <a:rect l="0" t="0" r="r" b="b"/>
              <a:pathLst>
                <a:path w="1016" h="1014">
                  <a:moveTo>
                    <a:pt x="1016" y="1014"/>
                  </a:moveTo>
                  <a:cubicBezTo>
                    <a:pt x="934" y="849"/>
                    <a:pt x="802" y="6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84" name="Freeform 16"/>
            <p:cNvSpPr/>
            <p:nvPr/>
          </p:nvSpPr>
          <p:spPr bwMode="auto">
            <a:xfrm>
              <a:off x="6003925" y="4763"/>
              <a:ext cx="4641850" cy="4598988"/>
            </a:xfrm>
            <a:custGeom>
              <a:avLst/>
              <a:gdLst/>
              <a:ahLst/>
              <a:cxnLst/>
              <a:rect l="0" t="0" r="r" b="b"/>
              <a:pathLst>
                <a:path w="976" h="967">
                  <a:moveTo>
                    <a:pt x="976" y="967"/>
                  </a:moveTo>
                  <a:cubicBezTo>
                    <a:pt x="894" y="822"/>
                    <a:pt x="779" y="689"/>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785" name="Freeform 17"/>
            <p:cNvSpPr/>
            <p:nvPr/>
          </p:nvSpPr>
          <p:spPr bwMode="auto">
            <a:xfrm>
              <a:off x="6203950" y="0"/>
              <a:ext cx="4441825" cy="4237038"/>
            </a:xfrm>
            <a:custGeom>
              <a:avLst/>
              <a:gdLst/>
              <a:ahLst/>
              <a:cxnLst/>
              <a:rect l="0" t="0" r="r" b="b"/>
              <a:pathLst>
                <a:path w="934" h="891">
                  <a:moveTo>
                    <a:pt x="934" y="891"/>
                  </a:moveTo>
                  <a:cubicBezTo>
                    <a:pt x="863" y="783"/>
                    <a:pt x="778" y="684"/>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6" name="Freeform 18"/>
            <p:cNvSpPr/>
            <p:nvPr/>
          </p:nvSpPr>
          <p:spPr bwMode="auto">
            <a:xfrm>
              <a:off x="6456363" y="4763"/>
              <a:ext cx="4179888" cy="3986213"/>
            </a:xfrm>
            <a:custGeom>
              <a:avLst/>
              <a:gdLst/>
              <a:ahLst/>
              <a:cxnLst/>
              <a:rect l="0" t="0" r="r" b="b"/>
              <a:pathLst>
                <a:path w="879" h="838">
                  <a:moveTo>
                    <a:pt x="879" y="838"/>
                  </a:moveTo>
                  <a:cubicBezTo>
                    <a:pt x="821" y="755"/>
                    <a:pt x="756" y="679"/>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7" name="Freeform 19"/>
            <p:cNvSpPr/>
            <p:nvPr/>
          </p:nvSpPr>
          <p:spPr bwMode="auto">
            <a:xfrm>
              <a:off x="6869113" y="4763"/>
              <a:ext cx="3776663" cy="3838575"/>
            </a:xfrm>
            <a:custGeom>
              <a:avLst/>
              <a:gdLst/>
              <a:ahLst/>
              <a:cxnLst/>
              <a:rect l="0" t="0" r="r" b="b"/>
              <a:pathLst>
                <a:path w="794" h="807">
                  <a:moveTo>
                    <a:pt x="794" y="807"/>
                  </a:moveTo>
                  <a:cubicBezTo>
                    <a:pt x="745" y="739"/>
                    <a:pt x="695" y="676"/>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8" name="Freeform 20"/>
            <p:cNvSpPr/>
            <p:nvPr/>
          </p:nvSpPr>
          <p:spPr bwMode="auto">
            <a:xfrm>
              <a:off x="8758238" y="4763"/>
              <a:ext cx="1887538" cy="1355725"/>
            </a:xfrm>
            <a:custGeom>
              <a:avLst/>
              <a:gdLst/>
              <a:ahLst/>
              <a:cxnLst/>
              <a:rect l="0" t="0" r="r" b="b"/>
              <a:pathLst>
                <a:path w="397" h="285">
                  <a:moveTo>
                    <a:pt x="397" y="285"/>
                  </a:moveTo>
                  <a:cubicBezTo>
                    <a:pt x="270" y="182"/>
                    <a:pt x="138" y="8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9" name="Freeform 21"/>
            <p:cNvSpPr/>
            <p:nvPr/>
          </p:nvSpPr>
          <p:spPr bwMode="auto">
            <a:xfrm>
              <a:off x="9223375" y="9525"/>
              <a:ext cx="1422400" cy="1108075"/>
            </a:xfrm>
            <a:custGeom>
              <a:avLst/>
              <a:gdLst/>
              <a:ahLst/>
              <a:cxnLst/>
              <a:rect l="0" t="0" r="r" b="b"/>
              <a:pathLst>
                <a:path w="299" h="233">
                  <a:moveTo>
                    <a:pt x="299" y="233"/>
                  </a:moveTo>
                  <a:cubicBezTo>
                    <a:pt x="197" y="145"/>
                    <a:pt x="97" y="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0" name="Freeform 22"/>
            <p:cNvSpPr/>
            <p:nvPr/>
          </p:nvSpPr>
          <p:spPr bwMode="auto">
            <a:xfrm>
              <a:off x="10009188" y="4763"/>
              <a:ext cx="636588" cy="361950"/>
            </a:xfrm>
            <a:custGeom>
              <a:avLst/>
              <a:gdLst/>
              <a:ahLst/>
              <a:cxnLst/>
              <a:rect l="0" t="0" r="r" b="b"/>
              <a:pathLst>
                <a:path w="134" h="76">
                  <a:moveTo>
                    <a:pt x="0" y="0"/>
                  </a:moveTo>
                  <a:cubicBezTo>
                    <a:pt x="45" y="25"/>
                    <a:pt x="89" y="50"/>
                    <a:pt x="134" y="7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7" name="Group 6"/>
          <p:cNvGrpSpPr/>
          <p:nvPr/>
        </p:nvGrpSpPr>
        <p:grpSpPr>
          <a:xfrm>
            <a:off x="3204635" y="1158902"/>
            <a:ext cx="5756912" cy="4537816"/>
            <a:chOff x="2403476" y="1158902"/>
            <a:chExt cx="4317684" cy="4537816"/>
          </a:xfrm>
        </p:grpSpPr>
        <p:sp>
          <p:nvSpPr>
            <p:cNvPr id="28" name="Rectangle 27"/>
            <p:cNvSpPr/>
            <p:nvPr/>
          </p:nvSpPr>
          <p:spPr>
            <a:xfrm>
              <a:off x="2403476" y="1158902"/>
              <a:ext cx="4317684"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Rectangle 29"/>
            <p:cNvSpPr/>
            <p:nvPr/>
          </p:nvSpPr>
          <p:spPr>
            <a:xfrm>
              <a:off x="2403476" y="1963574"/>
              <a:ext cx="4317684" cy="338446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3" name="Isosceles Triangle 28"/>
            <p:cNvSpPr/>
            <p:nvPr/>
          </p:nvSpPr>
          <p:spPr>
            <a:xfrm rot="10800000">
              <a:off x="4358702" y="5345655"/>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3305531" y="2028827"/>
            <a:ext cx="5550603" cy="1732474"/>
          </a:xfrm>
        </p:spPr>
        <p:txBody>
          <a:bodyPr bIns="0" anchor="b">
            <a:normAutofit/>
          </a:bodyPr>
          <a:lstStyle>
            <a:lvl1pPr algn="ctr">
              <a:defRPr sz="3600">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3305531" y="3843339"/>
            <a:ext cx="5550603" cy="1426097"/>
          </a:xfrm>
        </p:spPr>
        <p:txBody>
          <a:bodyPr tIns="0">
            <a:normAutofit/>
          </a:bodyPr>
          <a:lstStyle>
            <a:lvl1pPr marL="0" indent="0" algn="ctr">
              <a:buNone/>
              <a:defRPr sz="1600">
                <a:solidFill>
                  <a:srgbClr val="FFFEFF"/>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53440" y="320040"/>
            <a:ext cx="3657600" cy="320040"/>
          </a:xfrm>
        </p:spPr>
        <p:txBody>
          <a:bodyPr/>
          <a:lstStyle/>
          <a:p>
            <a:fld id="{27EEC862-B876-EF47-9D96-A0AA8943F84F}" type="datetimeFigureOut">
              <a:rPr lang="en-US" smtClean="0"/>
              <a:t>5/3/23</a:t>
            </a:fld>
            <a:endParaRPr lang="en-US"/>
          </a:p>
        </p:txBody>
      </p:sp>
      <p:sp>
        <p:nvSpPr>
          <p:cNvPr id="5" name="Footer Placeholder 4"/>
          <p:cNvSpPr>
            <a:spLocks noGrp="1"/>
          </p:cNvSpPr>
          <p:nvPr>
            <p:ph type="ftr" sz="quarter" idx="11"/>
          </p:nvPr>
        </p:nvSpPr>
        <p:spPr>
          <a:xfrm>
            <a:off x="853440" y="6227064"/>
            <a:ext cx="10472928" cy="320040"/>
          </a:xfrm>
        </p:spPr>
        <p:txBody>
          <a:bodyPr/>
          <a:lstStyle>
            <a:lvl1pPr algn="ctr">
              <a:defRPr/>
            </a:lvl1pPr>
          </a:lstStyle>
          <a:p>
            <a:endParaRPr lang="en-US"/>
          </a:p>
        </p:txBody>
      </p:sp>
      <p:sp>
        <p:nvSpPr>
          <p:cNvPr id="6" name="Slide Number Placeholder 5"/>
          <p:cNvSpPr>
            <a:spLocks noGrp="1"/>
          </p:cNvSpPr>
          <p:nvPr>
            <p:ph type="sldNum" sz="quarter" idx="12"/>
          </p:nvPr>
        </p:nvSpPr>
        <p:spPr>
          <a:xfrm>
            <a:off x="10411968" y="320040"/>
            <a:ext cx="914400" cy="320040"/>
          </a:xfrm>
        </p:spPr>
        <p:txBody>
          <a:bodyPr/>
          <a:lstStyle/>
          <a:p>
            <a:fld id="{67ABF015-F781-B447-81B5-F7129F5D0F25}" type="slidenum">
              <a:rPr lang="en-US" smtClean="0"/>
              <a:t>‹#›</a:t>
            </a:fld>
            <a:endParaRPr lang="en-US"/>
          </a:p>
        </p:txBody>
      </p:sp>
    </p:spTree>
    <p:extLst>
      <p:ext uri="{BB962C8B-B14F-4D97-AF65-F5344CB8AC3E}">
        <p14:creationId xmlns:p14="http://schemas.microsoft.com/office/powerpoint/2010/main" val="14682947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41" name="Group 40"/>
          <p:cNvGrpSpPr/>
          <p:nvPr/>
        </p:nvGrpSpPr>
        <p:grpSpPr>
          <a:xfrm>
            <a:off x="-381634" y="1"/>
            <a:ext cx="12562345" cy="6858001"/>
            <a:chOff x="1243013" y="0"/>
            <a:chExt cx="9402763" cy="6858001"/>
          </a:xfrm>
        </p:grpSpPr>
        <p:sp>
          <p:nvSpPr>
            <p:cNvPr id="42"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5"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6"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7"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8"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8"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9"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2" name="Group 61"/>
          <p:cNvGrpSpPr/>
          <p:nvPr/>
        </p:nvGrpSpPr>
        <p:grpSpPr>
          <a:xfrm>
            <a:off x="853440" y="1699589"/>
            <a:ext cx="4382069" cy="3470421"/>
            <a:chOff x="640080" y="1699589"/>
            <a:chExt cx="3286552" cy="3470421"/>
          </a:xfrm>
        </p:grpSpPr>
        <p:sp>
          <p:nvSpPr>
            <p:cNvPr id="63" name="Rectangle 62"/>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 name="Rectangle 64"/>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959937" y="2355068"/>
            <a:ext cx="4162884" cy="2459808"/>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Content Placeholder 2"/>
          <p:cNvSpPr>
            <a:spLocks noGrp="1"/>
          </p:cNvSpPr>
          <p:nvPr>
            <p:ph sz="half" idx="1"/>
          </p:nvPr>
        </p:nvSpPr>
        <p:spPr>
          <a:xfrm>
            <a:off x="5897352" y="804029"/>
            <a:ext cx="5455565" cy="24593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93711" y="3585104"/>
            <a:ext cx="5459205" cy="24706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853440" y="320040"/>
            <a:ext cx="3657600" cy="320040"/>
          </a:xfrm>
        </p:spPr>
        <p:txBody>
          <a:bodyPr/>
          <a:lstStyle/>
          <a:p>
            <a:fld id="{27EEC862-B876-EF47-9D96-A0AA8943F84F}" type="datetimeFigureOut">
              <a:rPr lang="en-US" smtClean="0"/>
              <a:t>5/3/23</a:t>
            </a:fld>
            <a:endParaRPr lang="en-US"/>
          </a:p>
        </p:txBody>
      </p:sp>
      <p:sp>
        <p:nvSpPr>
          <p:cNvPr id="6" name="Footer Placeholder 5"/>
          <p:cNvSpPr>
            <a:spLocks noGrp="1"/>
          </p:cNvSpPr>
          <p:nvPr>
            <p:ph type="ftr" sz="quarter" idx="11"/>
          </p:nvPr>
        </p:nvSpPr>
        <p:spPr>
          <a:xfrm>
            <a:off x="853440" y="6227064"/>
            <a:ext cx="10472928" cy="320040"/>
          </a:xfrm>
        </p:spPr>
        <p:txBody>
          <a:bodyPr/>
          <a:lstStyle/>
          <a:p>
            <a:endParaRPr lang="en-US"/>
          </a:p>
        </p:txBody>
      </p:sp>
      <p:sp>
        <p:nvSpPr>
          <p:cNvPr id="7" name="Slide Number Placeholder 6"/>
          <p:cNvSpPr>
            <a:spLocks noGrp="1"/>
          </p:cNvSpPr>
          <p:nvPr>
            <p:ph type="sldNum" sz="quarter" idx="12"/>
          </p:nvPr>
        </p:nvSpPr>
        <p:spPr>
          <a:xfrm>
            <a:off x="10411968" y="320040"/>
            <a:ext cx="914400" cy="320040"/>
          </a:xfrm>
        </p:spPr>
        <p:txBody>
          <a:bodyPr/>
          <a:lstStyle/>
          <a:p>
            <a:fld id="{67ABF015-F781-B447-81B5-F7129F5D0F25}" type="slidenum">
              <a:rPr lang="en-US" smtClean="0"/>
              <a:t>‹#›</a:t>
            </a:fld>
            <a:endParaRPr lang="en-US"/>
          </a:p>
        </p:txBody>
      </p:sp>
    </p:spTree>
    <p:extLst>
      <p:ext uri="{BB962C8B-B14F-4D97-AF65-F5344CB8AC3E}">
        <p14:creationId xmlns:p14="http://schemas.microsoft.com/office/powerpoint/2010/main" val="3504220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38" name="Group 37"/>
          <p:cNvGrpSpPr/>
          <p:nvPr/>
        </p:nvGrpSpPr>
        <p:grpSpPr>
          <a:xfrm>
            <a:off x="-381634" y="1"/>
            <a:ext cx="12562345" cy="6858001"/>
            <a:chOff x="1243013" y="0"/>
            <a:chExt cx="9402763" cy="6858001"/>
          </a:xfrm>
        </p:grpSpPr>
        <p:sp>
          <p:nvSpPr>
            <p:cNvPr id="39"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5"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6"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59" name="Group 58"/>
          <p:cNvGrpSpPr/>
          <p:nvPr/>
        </p:nvGrpSpPr>
        <p:grpSpPr>
          <a:xfrm>
            <a:off x="853440" y="1699589"/>
            <a:ext cx="4382069" cy="3470421"/>
            <a:chOff x="640080" y="1699589"/>
            <a:chExt cx="3286552" cy="3470421"/>
          </a:xfrm>
        </p:grpSpPr>
        <p:sp>
          <p:nvSpPr>
            <p:cNvPr id="60" name="Rectangle 59"/>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 name="Rectangle 61"/>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959937" y="2355848"/>
            <a:ext cx="4162884" cy="2459028"/>
          </a:xfrm>
        </p:spPr>
        <p:txBody>
          <a:bodyPr lIns="91440" tIns="91440" rIns="91440" bIns="91440"/>
          <a:lstStyle>
            <a:lvl1pPr>
              <a:defRPr>
                <a:solidFill>
                  <a:srgbClr val="FFFEFF"/>
                </a:solidFill>
              </a:defRPr>
            </a:lvl1pPr>
          </a:lstStyle>
          <a:p>
            <a:r>
              <a:rPr lang="en-US"/>
              <a:t>Click to edit Master title style</a:t>
            </a:r>
            <a:endParaRPr lang="en-US" dirty="0"/>
          </a:p>
        </p:txBody>
      </p:sp>
      <p:sp>
        <p:nvSpPr>
          <p:cNvPr id="3" name="Text Placeholder 2"/>
          <p:cNvSpPr>
            <a:spLocks noGrp="1"/>
          </p:cNvSpPr>
          <p:nvPr>
            <p:ph type="body" idx="1"/>
          </p:nvPr>
        </p:nvSpPr>
        <p:spPr>
          <a:xfrm>
            <a:off x="6275484" y="802200"/>
            <a:ext cx="5073497" cy="685800"/>
          </a:xfrm>
        </p:spPr>
        <p:txBody>
          <a:bodyPr anchor="ctr">
            <a:noAutofit/>
          </a:bodyPr>
          <a:lstStyle>
            <a:lvl1pPr marL="0" indent="0" algn="l">
              <a:lnSpc>
                <a:spcPct val="100000"/>
              </a:lnSpc>
              <a:buNone/>
              <a:defRPr sz="18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75515" y="1487999"/>
            <a:ext cx="5072899" cy="17753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0014" y="3585518"/>
            <a:ext cx="5092900" cy="685800"/>
          </a:xfrm>
        </p:spPr>
        <p:txBody>
          <a:bodyPr anchor="ctr">
            <a:noAutofit/>
          </a:bodyPr>
          <a:lstStyle>
            <a:lvl1pPr marL="0" indent="0" algn="l">
              <a:lnSpc>
                <a:spcPct val="100000"/>
              </a:lnSpc>
              <a:buNone/>
              <a:defRPr sz="1800" b="0" cap="all" baseline="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6260014" y="4270332"/>
            <a:ext cx="5092900" cy="17854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53440" y="320040"/>
            <a:ext cx="3657600" cy="320040"/>
          </a:xfrm>
        </p:spPr>
        <p:txBody>
          <a:bodyPr/>
          <a:lstStyle/>
          <a:p>
            <a:fld id="{27EEC862-B876-EF47-9D96-A0AA8943F84F}" type="datetimeFigureOut">
              <a:rPr lang="en-US" smtClean="0"/>
              <a:t>5/3/23</a:t>
            </a:fld>
            <a:endParaRPr lang="en-US"/>
          </a:p>
        </p:txBody>
      </p:sp>
      <p:sp>
        <p:nvSpPr>
          <p:cNvPr id="8" name="Footer Placeholder 7"/>
          <p:cNvSpPr>
            <a:spLocks noGrp="1"/>
          </p:cNvSpPr>
          <p:nvPr>
            <p:ph type="ftr" sz="quarter" idx="11"/>
          </p:nvPr>
        </p:nvSpPr>
        <p:spPr>
          <a:xfrm>
            <a:off x="853440" y="6227064"/>
            <a:ext cx="10472928" cy="320040"/>
          </a:xfrm>
        </p:spPr>
        <p:txBody>
          <a:bodyPr/>
          <a:lstStyle/>
          <a:p>
            <a:endParaRPr lang="en-US"/>
          </a:p>
        </p:txBody>
      </p:sp>
      <p:sp>
        <p:nvSpPr>
          <p:cNvPr id="9" name="Slide Number Placeholder 8"/>
          <p:cNvSpPr>
            <a:spLocks noGrp="1"/>
          </p:cNvSpPr>
          <p:nvPr>
            <p:ph type="sldNum" sz="quarter" idx="12"/>
          </p:nvPr>
        </p:nvSpPr>
        <p:spPr>
          <a:xfrm>
            <a:off x="10411968" y="320040"/>
            <a:ext cx="914400" cy="320040"/>
          </a:xfrm>
        </p:spPr>
        <p:txBody>
          <a:bodyPr/>
          <a:lstStyle/>
          <a:p>
            <a:fld id="{67ABF015-F781-B447-81B5-F7129F5D0F25}" type="slidenum">
              <a:rPr lang="en-US" smtClean="0"/>
              <a:t>‹#›</a:t>
            </a:fld>
            <a:endParaRPr lang="en-US"/>
          </a:p>
        </p:txBody>
      </p:sp>
    </p:spTree>
    <p:extLst>
      <p:ext uri="{BB962C8B-B14F-4D97-AF65-F5344CB8AC3E}">
        <p14:creationId xmlns:p14="http://schemas.microsoft.com/office/powerpoint/2010/main" val="32691486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76" name="Group 75"/>
          <p:cNvGrpSpPr/>
          <p:nvPr/>
        </p:nvGrpSpPr>
        <p:grpSpPr>
          <a:xfrm>
            <a:off x="-381634" y="1"/>
            <a:ext cx="12562345" cy="6858001"/>
            <a:chOff x="1243013" y="0"/>
            <a:chExt cx="9402763" cy="6858001"/>
          </a:xfrm>
        </p:grpSpPr>
        <p:sp>
          <p:nvSpPr>
            <p:cNvPr id="77"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1"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2"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93"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94"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40" name="Group 39"/>
          <p:cNvGrpSpPr/>
          <p:nvPr/>
        </p:nvGrpSpPr>
        <p:grpSpPr>
          <a:xfrm>
            <a:off x="853440" y="1699589"/>
            <a:ext cx="4382069" cy="3470421"/>
            <a:chOff x="640080" y="1699589"/>
            <a:chExt cx="3286552" cy="3470421"/>
          </a:xfrm>
        </p:grpSpPr>
        <p:sp>
          <p:nvSpPr>
            <p:cNvPr id="41" name="Rectangle 40"/>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2"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3" name="Rectangle 42"/>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967406" y="2349924"/>
            <a:ext cx="4149396" cy="2464952"/>
          </a:xfrm>
        </p:spPr>
        <p:txBody>
          <a:bodyPr/>
          <a:lstStyle>
            <a:lvl1pPr>
              <a:defRPr>
                <a:solidFill>
                  <a:srgbClr val="FFFEFF"/>
                </a:solidFill>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7EEC862-B876-EF47-9D96-A0AA8943F84F}" type="datetimeFigureOut">
              <a:rPr lang="en-US" smtClean="0"/>
              <a:t>5/3/23</a:t>
            </a:fld>
            <a:endParaRPr lang="en-US"/>
          </a:p>
        </p:txBody>
      </p:sp>
      <p:sp>
        <p:nvSpPr>
          <p:cNvPr id="4" name="Footer Placeholder 3"/>
          <p:cNvSpPr>
            <a:spLocks noGrp="1"/>
          </p:cNvSpPr>
          <p:nvPr>
            <p:ph type="ftr" sz="quarter" idx="11"/>
          </p:nvPr>
        </p:nvSpPr>
        <p:spPr>
          <a:xfrm>
            <a:off x="853440" y="6227064"/>
            <a:ext cx="10472928" cy="320040"/>
          </a:xfrm>
        </p:spPr>
        <p:txBody>
          <a:bodyPr/>
          <a:lstStyle/>
          <a:p>
            <a:endParaRPr lang="en-US"/>
          </a:p>
        </p:txBody>
      </p:sp>
      <p:sp>
        <p:nvSpPr>
          <p:cNvPr id="5" name="Slide Number Placeholder 4"/>
          <p:cNvSpPr>
            <a:spLocks noGrp="1"/>
          </p:cNvSpPr>
          <p:nvPr>
            <p:ph type="sldNum" sz="quarter" idx="12"/>
          </p:nvPr>
        </p:nvSpPr>
        <p:spPr/>
        <p:txBody>
          <a:bodyPr/>
          <a:lstStyle/>
          <a:p>
            <a:fld id="{67ABF015-F781-B447-81B5-F7129F5D0F25}" type="slidenum">
              <a:rPr lang="en-US" smtClean="0"/>
              <a:t>‹#›</a:t>
            </a:fld>
            <a:endParaRPr lang="en-US"/>
          </a:p>
        </p:txBody>
      </p:sp>
    </p:spTree>
    <p:extLst>
      <p:ext uri="{BB962C8B-B14F-4D97-AF65-F5344CB8AC3E}">
        <p14:creationId xmlns:p14="http://schemas.microsoft.com/office/powerpoint/2010/main" val="993429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53440" y="320040"/>
            <a:ext cx="3657600" cy="320040"/>
          </a:xfrm>
        </p:spPr>
        <p:txBody>
          <a:bodyPr/>
          <a:lstStyle/>
          <a:p>
            <a:fld id="{27EEC862-B876-EF47-9D96-A0AA8943F84F}" type="datetimeFigureOut">
              <a:rPr lang="en-US" smtClean="0"/>
              <a:t>5/3/23</a:t>
            </a:fld>
            <a:endParaRPr lang="en-US"/>
          </a:p>
        </p:txBody>
      </p:sp>
      <p:sp>
        <p:nvSpPr>
          <p:cNvPr id="3" name="Footer Placeholder 2"/>
          <p:cNvSpPr>
            <a:spLocks noGrp="1"/>
          </p:cNvSpPr>
          <p:nvPr>
            <p:ph type="ftr" sz="quarter" idx="11"/>
          </p:nvPr>
        </p:nvSpPr>
        <p:spPr>
          <a:xfrm>
            <a:off x="853440" y="6227064"/>
            <a:ext cx="10472928" cy="320040"/>
          </a:xfrm>
        </p:spPr>
        <p:txBody>
          <a:bodyPr/>
          <a:lstStyle/>
          <a:p>
            <a:endParaRPr lang="en-US"/>
          </a:p>
        </p:txBody>
      </p:sp>
      <p:sp>
        <p:nvSpPr>
          <p:cNvPr id="4" name="Slide Number Placeholder 3"/>
          <p:cNvSpPr>
            <a:spLocks noGrp="1"/>
          </p:cNvSpPr>
          <p:nvPr>
            <p:ph type="sldNum" sz="quarter" idx="12"/>
          </p:nvPr>
        </p:nvSpPr>
        <p:spPr>
          <a:xfrm>
            <a:off x="10411968" y="320040"/>
            <a:ext cx="914400" cy="320040"/>
          </a:xfrm>
        </p:spPr>
        <p:txBody>
          <a:bodyPr/>
          <a:lstStyle/>
          <a:p>
            <a:fld id="{67ABF015-F781-B447-81B5-F7129F5D0F25}" type="slidenum">
              <a:rPr lang="en-US" smtClean="0"/>
              <a:t>‹#›</a:t>
            </a:fld>
            <a:endParaRPr lang="en-US"/>
          </a:p>
        </p:txBody>
      </p:sp>
    </p:spTree>
    <p:extLst>
      <p:ext uri="{BB962C8B-B14F-4D97-AF65-F5344CB8AC3E}">
        <p14:creationId xmlns:p14="http://schemas.microsoft.com/office/powerpoint/2010/main" val="180064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7" name="Group 86"/>
          <p:cNvGrpSpPr/>
          <p:nvPr/>
        </p:nvGrpSpPr>
        <p:grpSpPr>
          <a:xfrm>
            <a:off x="-381634" y="1"/>
            <a:ext cx="12562345" cy="6858001"/>
            <a:chOff x="1243013" y="0"/>
            <a:chExt cx="9402763" cy="6858001"/>
          </a:xfrm>
        </p:grpSpPr>
        <p:sp>
          <p:nvSpPr>
            <p:cNvPr id="88" name="Freeform 5"/>
            <p:cNvSpPr/>
            <p:nvPr/>
          </p:nvSpPr>
          <p:spPr bwMode="auto">
            <a:xfrm>
              <a:off x="2289175" y="0"/>
              <a:ext cx="3867150" cy="6848475"/>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6"/>
            <p:cNvSpPr/>
            <p:nvPr/>
          </p:nvSpPr>
          <p:spPr bwMode="auto">
            <a:xfrm>
              <a:off x="9604375" y="9525"/>
              <a:ext cx="1041400" cy="328613"/>
            </a:xfrm>
            <a:custGeom>
              <a:avLst/>
              <a:gdLst/>
              <a:ahLst/>
              <a:cxnLst/>
              <a:rect l="0" t="0" r="r" b="b"/>
              <a:pathLst>
                <a:path w="219" h="69">
                  <a:moveTo>
                    <a:pt x="219" y="69"/>
                  </a:moveTo>
                  <a:cubicBezTo>
                    <a:pt x="147" y="41"/>
                    <a:pt x="71" y="1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7"/>
            <p:cNvSpPr/>
            <p:nvPr/>
          </p:nvSpPr>
          <p:spPr bwMode="auto">
            <a:xfrm>
              <a:off x="9223375" y="5578475"/>
              <a:ext cx="1422400" cy="1270000"/>
            </a:xfrm>
            <a:custGeom>
              <a:avLst/>
              <a:gdLst/>
              <a:ahLst/>
              <a:cxnLst/>
              <a:rect l="0" t="0" r="r" b="b"/>
              <a:pathLst>
                <a:path w="299" h="267">
                  <a:moveTo>
                    <a:pt x="0" y="267"/>
                  </a:moveTo>
                  <a:cubicBezTo>
                    <a:pt x="105" y="186"/>
                    <a:pt x="206" y="96"/>
                    <a:pt x="299"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8"/>
            <p:cNvSpPr/>
            <p:nvPr/>
          </p:nvSpPr>
          <p:spPr bwMode="auto">
            <a:xfrm>
              <a:off x="2103438" y="0"/>
              <a:ext cx="3681413" cy="6848475"/>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2" name="Freeform 9"/>
            <p:cNvSpPr/>
            <p:nvPr/>
          </p:nvSpPr>
          <p:spPr bwMode="auto">
            <a:xfrm>
              <a:off x="10179050" y="9525"/>
              <a:ext cx="466725" cy="157163"/>
            </a:xfrm>
            <a:custGeom>
              <a:avLst/>
              <a:gdLst/>
              <a:ahLst/>
              <a:cxnLst/>
              <a:rect l="0" t="0" r="r" b="b"/>
              <a:pathLst>
                <a:path w="98" h="33">
                  <a:moveTo>
                    <a:pt x="98" y="33"/>
                  </a:moveTo>
                  <a:cubicBezTo>
                    <a:pt x="65" y="21"/>
                    <a:pt x="33" y="10"/>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10"/>
            <p:cNvSpPr/>
            <p:nvPr/>
          </p:nvSpPr>
          <p:spPr bwMode="auto">
            <a:xfrm>
              <a:off x="9471025" y="5811838"/>
              <a:ext cx="1174750" cy="1046163"/>
            </a:xfrm>
            <a:custGeom>
              <a:avLst/>
              <a:gdLst/>
              <a:ahLst/>
              <a:cxnLst/>
              <a:rect l="0" t="0" r="r" b="b"/>
              <a:pathLst>
                <a:path w="247" h="220">
                  <a:moveTo>
                    <a:pt x="0" y="220"/>
                  </a:moveTo>
                  <a:cubicBezTo>
                    <a:pt x="86" y="152"/>
                    <a:pt x="169" y="78"/>
                    <a:pt x="247"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4" name="Freeform 11"/>
            <p:cNvSpPr/>
            <p:nvPr/>
          </p:nvSpPr>
          <p:spPr bwMode="auto">
            <a:xfrm>
              <a:off x="1985963" y="0"/>
              <a:ext cx="3622675" cy="6848475"/>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5" name="Freeform 12"/>
            <p:cNvSpPr/>
            <p:nvPr/>
          </p:nvSpPr>
          <p:spPr bwMode="auto">
            <a:xfrm>
              <a:off x="10479088" y="9525"/>
              <a:ext cx="166688" cy="57150"/>
            </a:xfrm>
            <a:custGeom>
              <a:avLst/>
              <a:gdLst/>
              <a:ahLst/>
              <a:cxnLst/>
              <a:rect l="0" t="0" r="r" b="b"/>
              <a:pathLst>
                <a:path w="35" h="12">
                  <a:moveTo>
                    <a:pt x="35" y="12"/>
                  </a:moveTo>
                  <a:cubicBezTo>
                    <a:pt x="23" y="8"/>
                    <a:pt x="12" y="4"/>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6" name="Freeform 13"/>
            <p:cNvSpPr/>
            <p:nvPr/>
          </p:nvSpPr>
          <p:spPr bwMode="auto">
            <a:xfrm>
              <a:off x="9618663" y="5940425"/>
              <a:ext cx="1027113" cy="908050"/>
            </a:xfrm>
            <a:custGeom>
              <a:avLst/>
              <a:gdLst/>
              <a:ahLst/>
              <a:cxnLst/>
              <a:rect l="0" t="0" r="r" b="b"/>
              <a:pathLst>
                <a:path w="216" h="191">
                  <a:moveTo>
                    <a:pt x="0" y="191"/>
                  </a:moveTo>
                  <a:cubicBezTo>
                    <a:pt x="75" y="131"/>
                    <a:pt x="147" y="67"/>
                    <a:pt x="216"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7" name="Freeform 14"/>
            <p:cNvSpPr/>
            <p:nvPr/>
          </p:nvSpPr>
          <p:spPr bwMode="auto">
            <a:xfrm>
              <a:off x="1985963" y="0"/>
              <a:ext cx="3248025" cy="6848475"/>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8" name="Freeform 15"/>
            <p:cNvSpPr/>
            <p:nvPr/>
          </p:nvSpPr>
          <p:spPr bwMode="auto">
            <a:xfrm>
              <a:off x="9780588" y="6054725"/>
              <a:ext cx="865188" cy="793750"/>
            </a:xfrm>
            <a:custGeom>
              <a:avLst/>
              <a:gdLst/>
              <a:ahLst/>
              <a:cxnLst/>
              <a:rect l="0" t="0" r="r" b="b"/>
              <a:pathLst>
                <a:path w="182" h="167">
                  <a:moveTo>
                    <a:pt x="0" y="167"/>
                  </a:moveTo>
                  <a:cubicBezTo>
                    <a:pt x="63" y="114"/>
                    <a:pt x="123" y="58"/>
                    <a:pt x="182"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9" name="Freeform 16"/>
            <p:cNvSpPr/>
            <p:nvPr/>
          </p:nvSpPr>
          <p:spPr bwMode="auto">
            <a:xfrm>
              <a:off x="1871663" y="0"/>
              <a:ext cx="3233738" cy="6848475"/>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0" name="Freeform 17"/>
            <p:cNvSpPr/>
            <p:nvPr/>
          </p:nvSpPr>
          <p:spPr bwMode="auto">
            <a:xfrm>
              <a:off x="9956800" y="6216650"/>
              <a:ext cx="688975" cy="631825"/>
            </a:xfrm>
            <a:custGeom>
              <a:avLst/>
              <a:gdLst/>
              <a:ahLst/>
              <a:cxnLst/>
              <a:rect l="0" t="0" r="r" b="b"/>
              <a:pathLst>
                <a:path w="145" h="133">
                  <a:moveTo>
                    <a:pt x="0" y="133"/>
                  </a:moveTo>
                  <a:cubicBezTo>
                    <a:pt x="50" y="90"/>
                    <a:pt x="98" y="46"/>
                    <a:pt x="14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1" name="Freeform 18"/>
            <p:cNvSpPr/>
            <p:nvPr/>
          </p:nvSpPr>
          <p:spPr bwMode="auto">
            <a:xfrm>
              <a:off x="1466850" y="0"/>
              <a:ext cx="3424238" cy="6848475"/>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2" name="Freeform 19"/>
            <p:cNvSpPr/>
            <p:nvPr/>
          </p:nvSpPr>
          <p:spPr bwMode="auto">
            <a:xfrm>
              <a:off x="10264775" y="6519863"/>
              <a:ext cx="381000" cy="328613"/>
            </a:xfrm>
            <a:custGeom>
              <a:avLst/>
              <a:gdLst/>
              <a:ahLst/>
              <a:cxnLst/>
              <a:rect l="0" t="0" r="r" b="b"/>
              <a:pathLst>
                <a:path w="80" h="69">
                  <a:moveTo>
                    <a:pt x="0" y="69"/>
                  </a:moveTo>
                  <a:cubicBezTo>
                    <a:pt x="27" y="47"/>
                    <a:pt x="53" y="24"/>
                    <a:pt x="8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20"/>
            <p:cNvSpPr/>
            <p:nvPr/>
          </p:nvSpPr>
          <p:spPr bwMode="auto">
            <a:xfrm>
              <a:off x="1581150" y="0"/>
              <a:ext cx="2720975" cy="6848475"/>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04" name="Freeform 21"/>
            <p:cNvSpPr/>
            <p:nvPr/>
          </p:nvSpPr>
          <p:spPr bwMode="auto">
            <a:xfrm>
              <a:off x="1243013" y="0"/>
              <a:ext cx="2949575" cy="6848475"/>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105" name="Freeform 22"/>
            <p:cNvSpPr/>
            <p:nvPr/>
          </p:nvSpPr>
          <p:spPr bwMode="auto">
            <a:xfrm>
              <a:off x="1524000" y="0"/>
              <a:ext cx="1446213" cy="2030413"/>
            </a:xfrm>
            <a:custGeom>
              <a:avLst/>
              <a:gdLst/>
              <a:ahLst/>
              <a:cxnLst/>
              <a:rect l="0" t="0" r="r" b="b"/>
              <a:pathLst>
                <a:path w="304" h="427">
                  <a:moveTo>
                    <a:pt x="304" y="0"/>
                  </a:moveTo>
                  <a:cubicBezTo>
                    <a:pt x="170" y="120"/>
                    <a:pt x="69" y="267"/>
                    <a:pt x="0" y="42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23"/>
            <p:cNvSpPr/>
            <p:nvPr/>
          </p:nvSpPr>
          <p:spPr bwMode="auto">
            <a:xfrm>
              <a:off x="1524000" y="9525"/>
              <a:ext cx="1246188" cy="1641475"/>
            </a:xfrm>
            <a:custGeom>
              <a:avLst/>
              <a:gdLst/>
              <a:ahLst/>
              <a:cxnLst/>
              <a:rect l="0" t="0" r="r" b="b"/>
              <a:pathLst>
                <a:path w="262" h="345">
                  <a:moveTo>
                    <a:pt x="262" y="0"/>
                  </a:moveTo>
                  <a:cubicBezTo>
                    <a:pt x="152" y="102"/>
                    <a:pt x="65" y="217"/>
                    <a:pt x="0" y="34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24"/>
            <p:cNvSpPr/>
            <p:nvPr/>
          </p:nvSpPr>
          <p:spPr bwMode="auto">
            <a:xfrm>
              <a:off x="1524000" y="0"/>
              <a:ext cx="1036638" cy="1212850"/>
            </a:xfrm>
            <a:custGeom>
              <a:avLst/>
              <a:gdLst/>
              <a:ahLst/>
              <a:cxnLst/>
              <a:rect l="0" t="0" r="r" b="b"/>
              <a:pathLst>
                <a:path w="218" h="255">
                  <a:moveTo>
                    <a:pt x="218" y="0"/>
                  </a:moveTo>
                  <a:cubicBezTo>
                    <a:pt x="137" y="77"/>
                    <a:pt x="62" y="162"/>
                    <a:pt x="0" y="25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42" name="Group 41"/>
          <p:cNvGrpSpPr/>
          <p:nvPr/>
        </p:nvGrpSpPr>
        <p:grpSpPr>
          <a:xfrm>
            <a:off x="853440" y="1699589"/>
            <a:ext cx="4382069" cy="3470421"/>
            <a:chOff x="640080" y="1699589"/>
            <a:chExt cx="3286552" cy="3470421"/>
          </a:xfrm>
        </p:grpSpPr>
        <p:sp>
          <p:nvSpPr>
            <p:cNvPr id="43" name="Rectangle 42"/>
            <p:cNvSpPr/>
            <p:nvPr/>
          </p:nvSpPr>
          <p:spPr>
            <a:xfrm>
              <a:off x="644453" y="1699589"/>
              <a:ext cx="327780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4" name="Isosceles Triangle 22"/>
            <p:cNvSpPr/>
            <p:nvPr/>
          </p:nvSpPr>
          <p:spPr>
            <a:xfrm rot="10800000">
              <a:off x="2125363" y="4897607"/>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5" name="Rectangle 44"/>
            <p:cNvSpPr/>
            <p:nvPr/>
          </p:nvSpPr>
          <p:spPr>
            <a:xfrm>
              <a:off x="640080" y="2275661"/>
              <a:ext cx="32865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p:cNvSpPr>
            <a:spLocks noGrp="1"/>
          </p:cNvSpPr>
          <p:nvPr>
            <p:ph type="title"/>
          </p:nvPr>
        </p:nvSpPr>
        <p:spPr>
          <a:xfrm>
            <a:off x="967406" y="2349925"/>
            <a:ext cx="4149396" cy="1225399"/>
          </a:xfrm>
        </p:spPr>
        <p:txBody>
          <a:bodyPr bIns="0" anchor="b">
            <a:noAutofit/>
          </a:bodyPr>
          <a:lstStyle>
            <a:lvl1pPr algn="ctr">
              <a:defRPr sz="2800">
                <a:solidFill>
                  <a:srgbClr val="FFFEFF"/>
                </a:solidFill>
              </a:defRPr>
            </a:lvl1pPr>
          </a:lstStyle>
          <a:p>
            <a:r>
              <a:rPr lang="en-US"/>
              <a:t>Click to edit Master title style</a:t>
            </a:r>
            <a:endParaRPr lang="en-US" dirty="0"/>
          </a:p>
        </p:txBody>
      </p:sp>
      <p:sp>
        <p:nvSpPr>
          <p:cNvPr id="3" name="Content Placeholder 2"/>
          <p:cNvSpPr>
            <a:spLocks noGrp="1"/>
          </p:cNvSpPr>
          <p:nvPr>
            <p:ph idx="1"/>
          </p:nvPr>
        </p:nvSpPr>
        <p:spPr>
          <a:xfrm>
            <a:off x="5887582" y="801391"/>
            <a:ext cx="5460857" cy="524949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67406" y="3575324"/>
            <a:ext cx="4149396" cy="1239552"/>
          </a:xfrm>
        </p:spPr>
        <p:txBody>
          <a:bodyPr>
            <a:normAutofit/>
          </a:bodyPr>
          <a:lstStyle>
            <a:lvl1pPr marL="0" indent="0" algn="ctr">
              <a:buNone/>
              <a:defRPr sz="1400">
                <a:solidFill>
                  <a:srgbClr val="FFFE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27EEC862-B876-EF47-9D96-A0AA8943F84F}" type="datetimeFigureOut">
              <a:rPr lang="en-US" smtClean="0"/>
              <a:t>5/3/23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ABF015-F781-B447-81B5-F7129F5D0F25}" type="slidenum">
              <a:rPr lang="en-US" smtClean="0"/>
              <a:t>‹#›</a:t>
            </a:fld>
            <a:endParaRPr lang="en-US"/>
          </a:p>
        </p:txBody>
      </p:sp>
    </p:spTree>
    <p:extLst>
      <p:ext uri="{BB962C8B-B14F-4D97-AF65-F5344CB8AC3E}">
        <p14:creationId xmlns:p14="http://schemas.microsoft.com/office/powerpoint/2010/main" val="314388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429" name="Group 428"/>
          <p:cNvGrpSpPr/>
          <p:nvPr/>
        </p:nvGrpSpPr>
        <p:grpSpPr>
          <a:xfrm>
            <a:off x="1" y="0"/>
            <a:ext cx="12740217" cy="6853238"/>
            <a:chOff x="1524000" y="0"/>
            <a:chExt cx="9555163" cy="6853238"/>
          </a:xfrm>
        </p:grpSpPr>
        <p:sp>
          <p:nvSpPr>
            <p:cNvPr id="430" name="Freeform 6"/>
            <p:cNvSpPr/>
            <p:nvPr/>
          </p:nvSpPr>
          <p:spPr bwMode="auto">
            <a:xfrm>
              <a:off x="1524000" y="1331913"/>
              <a:ext cx="7837488" cy="5521325"/>
            </a:xfrm>
            <a:custGeom>
              <a:avLst/>
              <a:gdLst/>
              <a:ahLst/>
              <a:cxnLst/>
              <a:rect l="0" t="0" r="r" b="b"/>
              <a:pathLst>
                <a:path w="1648" h="1161">
                  <a:moveTo>
                    <a:pt x="1362" y="1161"/>
                  </a:moveTo>
                  <a:cubicBezTo>
                    <a:pt x="1648" y="920"/>
                    <a:pt x="1283" y="505"/>
                    <a:pt x="1097" y="326"/>
                  </a:cubicBezTo>
                  <a:cubicBezTo>
                    <a:pt x="926" y="162"/>
                    <a:pt x="709" y="35"/>
                    <a:pt x="470" y="14"/>
                  </a:cubicBezTo>
                  <a:cubicBezTo>
                    <a:pt x="315" y="0"/>
                    <a:pt x="142" y="49"/>
                    <a:pt x="0" y="138"/>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1" name="Freeform 7"/>
            <p:cNvSpPr/>
            <p:nvPr/>
          </p:nvSpPr>
          <p:spPr bwMode="auto">
            <a:xfrm>
              <a:off x="1524000" y="5564188"/>
              <a:ext cx="1412875" cy="1284288"/>
            </a:xfrm>
            <a:custGeom>
              <a:avLst/>
              <a:gdLst/>
              <a:ahLst/>
              <a:cxnLst/>
              <a:rect l="0" t="0" r="r" b="b"/>
              <a:pathLst>
                <a:path w="297" h="270">
                  <a:moveTo>
                    <a:pt x="0" y="0"/>
                  </a:moveTo>
                  <a:cubicBezTo>
                    <a:pt x="73" y="119"/>
                    <a:pt x="186" y="220"/>
                    <a:pt x="297" y="27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2" name="Freeform 8"/>
            <p:cNvSpPr/>
            <p:nvPr/>
          </p:nvSpPr>
          <p:spPr bwMode="auto">
            <a:xfrm>
              <a:off x="1524000" y="2030413"/>
              <a:ext cx="6510338" cy="4813300"/>
            </a:xfrm>
            <a:custGeom>
              <a:avLst/>
              <a:gdLst/>
              <a:ahLst/>
              <a:cxnLst/>
              <a:rect l="0" t="0" r="r" b="b"/>
              <a:pathLst>
                <a:path w="1369" h="1012">
                  <a:moveTo>
                    <a:pt x="845" y="1012"/>
                  </a:moveTo>
                  <a:cubicBezTo>
                    <a:pt x="1043" y="967"/>
                    <a:pt x="1369" y="853"/>
                    <a:pt x="1263" y="588"/>
                  </a:cubicBezTo>
                  <a:cubicBezTo>
                    <a:pt x="1164" y="340"/>
                    <a:pt x="861" y="107"/>
                    <a:pt x="602" y="49"/>
                  </a:cubicBezTo>
                  <a:cubicBezTo>
                    <a:pt x="383" y="0"/>
                    <a:pt x="135" y="97"/>
                    <a:pt x="0" y="28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3" name="Freeform 9"/>
            <p:cNvSpPr/>
            <p:nvPr/>
          </p:nvSpPr>
          <p:spPr bwMode="auto">
            <a:xfrm>
              <a:off x="1528763" y="6207125"/>
              <a:ext cx="717550" cy="646113"/>
            </a:xfrm>
            <a:custGeom>
              <a:avLst/>
              <a:gdLst/>
              <a:ahLst/>
              <a:cxnLst/>
              <a:rect l="0" t="0" r="r" b="b"/>
              <a:pathLst>
                <a:path w="151" h="136">
                  <a:moveTo>
                    <a:pt x="0" y="0"/>
                  </a:moveTo>
                  <a:cubicBezTo>
                    <a:pt x="45" y="52"/>
                    <a:pt x="97" y="99"/>
                    <a:pt x="151" y="13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4" name="Freeform 10"/>
            <p:cNvSpPr/>
            <p:nvPr/>
          </p:nvSpPr>
          <p:spPr bwMode="auto">
            <a:xfrm>
              <a:off x="1524000" y="1806575"/>
              <a:ext cx="6753225" cy="5046663"/>
            </a:xfrm>
            <a:custGeom>
              <a:avLst/>
              <a:gdLst/>
              <a:ahLst/>
              <a:cxnLst/>
              <a:rect l="0" t="0" r="r" b="b"/>
              <a:pathLst>
                <a:path w="1420" h="1061">
                  <a:moveTo>
                    <a:pt x="1034" y="1061"/>
                  </a:moveTo>
                  <a:cubicBezTo>
                    <a:pt x="1148" y="1019"/>
                    <a:pt x="1283" y="957"/>
                    <a:pt x="1345" y="845"/>
                  </a:cubicBezTo>
                  <a:cubicBezTo>
                    <a:pt x="1420" y="710"/>
                    <a:pt x="1338" y="570"/>
                    <a:pt x="1249" y="466"/>
                  </a:cubicBezTo>
                  <a:cubicBezTo>
                    <a:pt x="1068" y="253"/>
                    <a:pt x="816" y="57"/>
                    <a:pt x="530" y="23"/>
                  </a:cubicBezTo>
                  <a:cubicBezTo>
                    <a:pt x="336" y="0"/>
                    <a:pt x="140" y="87"/>
                    <a:pt x="0" y="22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5" name="Freeform 11"/>
            <p:cNvSpPr/>
            <p:nvPr/>
          </p:nvSpPr>
          <p:spPr bwMode="auto">
            <a:xfrm>
              <a:off x="1524000" y="669925"/>
              <a:ext cx="8797925" cy="6183313"/>
            </a:xfrm>
            <a:custGeom>
              <a:avLst/>
              <a:gdLst/>
              <a:ahLst/>
              <a:cxnLst/>
              <a:rect l="0" t="0" r="r" b="b"/>
              <a:pathLst>
                <a:path w="1850" h="1300">
                  <a:moveTo>
                    <a:pt x="1552" y="1300"/>
                  </a:moveTo>
                  <a:cubicBezTo>
                    <a:pt x="1850" y="1019"/>
                    <a:pt x="1504" y="652"/>
                    <a:pt x="1288" y="447"/>
                  </a:cubicBezTo>
                  <a:cubicBezTo>
                    <a:pt x="1085" y="255"/>
                    <a:pt x="838" y="90"/>
                    <a:pt x="559" y="37"/>
                  </a:cubicBezTo>
                  <a:cubicBezTo>
                    <a:pt x="364" y="0"/>
                    <a:pt x="171" y="40"/>
                    <a:pt x="0" y="131"/>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6" name="Freeform 12"/>
            <p:cNvSpPr/>
            <p:nvPr/>
          </p:nvSpPr>
          <p:spPr bwMode="auto">
            <a:xfrm>
              <a:off x="1524000" y="119063"/>
              <a:ext cx="9555163" cy="6734175"/>
            </a:xfrm>
            <a:custGeom>
              <a:avLst/>
              <a:gdLst/>
              <a:ahLst/>
              <a:cxnLst/>
              <a:rect l="0" t="0" r="r" b="b"/>
              <a:pathLst>
                <a:path w="2009" h="1416">
                  <a:moveTo>
                    <a:pt x="1725" y="1416"/>
                  </a:moveTo>
                  <a:cubicBezTo>
                    <a:pt x="2009" y="1117"/>
                    <a:pt x="1728" y="785"/>
                    <a:pt x="1492" y="565"/>
                  </a:cubicBezTo>
                  <a:cubicBezTo>
                    <a:pt x="1248" y="339"/>
                    <a:pt x="961" y="143"/>
                    <a:pt x="635" y="61"/>
                  </a:cubicBezTo>
                  <a:cubicBezTo>
                    <a:pt x="392" y="0"/>
                    <a:pt x="190" y="18"/>
                    <a:pt x="0" y="10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7" name="Freeform 13"/>
            <p:cNvSpPr/>
            <p:nvPr/>
          </p:nvSpPr>
          <p:spPr bwMode="auto">
            <a:xfrm>
              <a:off x="5419725" y="4763"/>
              <a:ext cx="5216525" cy="5368925"/>
            </a:xfrm>
            <a:custGeom>
              <a:avLst/>
              <a:gdLst/>
              <a:ahLst/>
              <a:cxnLst/>
              <a:rect l="0" t="0" r="r" b="b"/>
              <a:pathLst>
                <a:path w="1097" h="1129">
                  <a:moveTo>
                    <a:pt x="1097" y="1129"/>
                  </a:moveTo>
                  <a:cubicBezTo>
                    <a:pt x="1031" y="909"/>
                    <a:pt x="843" y="701"/>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38" name="Freeform 15"/>
            <p:cNvSpPr/>
            <p:nvPr/>
          </p:nvSpPr>
          <p:spPr bwMode="auto">
            <a:xfrm>
              <a:off x="5813425" y="4763"/>
              <a:ext cx="4832350" cy="4822825"/>
            </a:xfrm>
            <a:custGeom>
              <a:avLst/>
              <a:gdLst/>
              <a:ahLst/>
              <a:cxnLst/>
              <a:rect l="0" t="0" r="r" b="b"/>
              <a:pathLst>
                <a:path w="1016" h="1014">
                  <a:moveTo>
                    <a:pt x="1016" y="1014"/>
                  </a:moveTo>
                  <a:cubicBezTo>
                    <a:pt x="934" y="849"/>
                    <a:pt x="802" y="6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9" name="Freeform 16"/>
            <p:cNvSpPr/>
            <p:nvPr/>
          </p:nvSpPr>
          <p:spPr bwMode="auto">
            <a:xfrm>
              <a:off x="6003925" y="4763"/>
              <a:ext cx="4641850" cy="4598988"/>
            </a:xfrm>
            <a:custGeom>
              <a:avLst/>
              <a:gdLst/>
              <a:ahLst/>
              <a:cxnLst/>
              <a:rect l="0" t="0" r="r" b="b"/>
              <a:pathLst>
                <a:path w="976" h="967">
                  <a:moveTo>
                    <a:pt x="976" y="967"/>
                  </a:moveTo>
                  <a:cubicBezTo>
                    <a:pt x="894" y="822"/>
                    <a:pt x="779" y="689"/>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440" name="Freeform 17"/>
            <p:cNvSpPr/>
            <p:nvPr/>
          </p:nvSpPr>
          <p:spPr bwMode="auto">
            <a:xfrm>
              <a:off x="6203950" y="0"/>
              <a:ext cx="4441825" cy="4237038"/>
            </a:xfrm>
            <a:custGeom>
              <a:avLst/>
              <a:gdLst/>
              <a:ahLst/>
              <a:cxnLst/>
              <a:rect l="0" t="0" r="r" b="b"/>
              <a:pathLst>
                <a:path w="934" h="891">
                  <a:moveTo>
                    <a:pt x="934" y="891"/>
                  </a:moveTo>
                  <a:cubicBezTo>
                    <a:pt x="863" y="783"/>
                    <a:pt x="778" y="684"/>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1" name="Freeform 18"/>
            <p:cNvSpPr/>
            <p:nvPr/>
          </p:nvSpPr>
          <p:spPr bwMode="auto">
            <a:xfrm>
              <a:off x="6456363" y="4763"/>
              <a:ext cx="4179888" cy="3986213"/>
            </a:xfrm>
            <a:custGeom>
              <a:avLst/>
              <a:gdLst/>
              <a:ahLst/>
              <a:cxnLst/>
              <a:rect l="0" t="0" r="r" b="b"/>
              <a:pathLst>
                <a:path w="879" h="838">
                  <a:moveTo>
                    <a:pt x="879" y="838"/>
                  </a:moveTo>
                  <a:cubicBezTo>
                    <a:pt x="821" y="755"/>
                    <a:pt x="756" y="679"/>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2" name="Freeform 19"/>
            <p:cNvSpPr/>
            <p:nvPr/>
          </p:nvSpPr>
          <p:spPr bwMode="auto">
            <a:xfrm>
              <a:off x="6869113" y="4763"/>
              <a:ext cx="3776663" cy="3838575"/>
            </a:xfrm>
            <a:custGeom>
              <a:avLst/>
              <a:gdLst/>
              <a:ahLst/>
              <a:cxnLst/>
              <a:rect l="0" t="0" r="r" b="b"/>
              <a:pathLst>
                <a:path w="794" h="807">
                  <a:moveTo>
                    <a:pt x="794" y="807"/>
                  </a:moveTo>
                  <a:cubicBezTo>
                    <a:pt x="745" y="739"/>
                    <a:pt x="695" y="676"/>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3" name="Freeform 20"/>
            <p:cNvSpPr/>
            <p:nvPr/>
          </p:nvSpPr>
          <p:spPr bwMode="auto">
            <a:xfrm>
              <a:off x="8758238" y="4763"/>
              <a:ext cx="1887538" cy="1355725"/>
            </a:xfrm>
            <a:custGeom>
              <a:avLst/>
              <a:gdLst/>
              <a:ahLst/>
              <a:cxnLst/>
              <a:rect l="0" t="0" r="r" b="b"/>
              <a:pathLst>
                <a:path w="397" h="285">
                  <a:moveTo>
                    <a:pt x="397" y="285"/>
                  </a:moveTo>
                  <a:cubicBezTo>
                    <a:pt x="270" y="182"/>
                    <a:pt x="138" y="8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4" name="Freeform 21"/>
            <p:cNvSpPr/>
            <p:nvPr/>
          </p:nvSpPr>
          <p:spPr bwMode="auto">
            <a:xfrm>
              <a:off x="9223375" y="9525"/>
              <a:ext cx="1422400" cy="1108075"/>
            </a:xfrm>
            <a:custGeom>
              <a:avLst/>
              <a:gdLst/>
              <a:ahLst/>
              <a:cxnLst/>
              <a:rect l="0" t="0" r="r" b="b"/>
              <a:pathLst>
                <a:path w="299" h="233">
                  <a:moveTo>
                    <a:pt x="299" y="233"/>
                  </a:moveTo>
                  <a:cubicBezTo>
                    <a:pt x="197" y="145"/>
                    <a:pt x="97" y="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45" name="Freeform 22"/>
            <p:cNvSpPr/>
            <p:nvPr/>
          </p:nvSpPr>
          <p:spPr bwMode="auto">
            <a:xfrm>
              <a:off x="10009188" y="4763"/>
              <a:ext cx="636588" cy="361950"/>
            </a:xfrm>
            <a:custGeom>
              <a:avLst/>
              <a:gdLst/>
              <a:ahLst/>
              <a:cxnLst/>
              <a:rect l="0" t="0" r="r" b="b"/>
              <a:pathLst>
                <a:path w="134" h="76">
                  <a:moveTo>
                    <a:pt x="0" y="0"/>
                  </a:moveTo>
                  <a:cubicBezTo>
                    <a:pt x="45" y="25"/>
                    <a:pt x="89" y="50"/>
                    <a:pt x="134" y="7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 name="Group 8"/>
          <p:cNvGrpSpPr/>
          <p:nvPr/>
        </p:nvGrpSpPr>
        <p:grpSpPr>
          <a:xfrm>
            <a:off x="859284" y="1698332"/>
            <a:ext cx="5810336" cy="3470420"/>
            <a:chOff x="644463" y="1698332"/>
            <a:chExt cx="4357752" cy="3470420"/>
          </a:xfrm>
        </p:grpSpPr>
        <p:sp>
          <p:nvSpPr>
            <p:cNvPr id="77" name="Rectangle 76"/>
            <p:cNvSpPr/>
            <p:nvPr/>
          </p:nvSpPr>
          <p:spPr>
            <a:xfrm>
              <a:off x="644463" y="1698332"/>
              <a:ext cx="4357752"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 name="Rectangle 78"/>
            <p:cNvSpPr/>
            <p:nvPr/>
          </p:nvSpPr>
          <p:spPr>
            <a:xfrm>
              <a:off x="644463" y="2274404"/>
              <a:ext cx="4357752"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27" name="Isosceles Triangle 9"/>
            <p:cNvSpPr/>
            <p:nvPr/>
          </p:nvSpPr>
          <p:spPr>
            <a:xfrm rot="10800000">
              <a:off x="2665346" y="4896349"/>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 name="Picture Placeholder 2"/>
          <p:cNvSpPr>
            <a:spLocks noGrp="1" noChangeAspect="1"/>
          </p:cNvSpPr>
          <p:nvPr>
            <p:ph type="pic" idx="1"/>
          </p:nvPr>
        </p:nvSpPr>
        <p:spPr>
          <a:xfrm>
            <a:off x="7539568" y="0"/>
            <a:ext cx="4652432" cy="6858000"/>
          </a:xfrm>
          <a:solidFill>
            <a:schemeClr val="bg1">
              <a:lumMod val="65000"/>
              <a:lumOff val="35000"/>
            </a:schemeClr>
          </a:solidFill>
          <a:ln w="9525" cap="sq">
            <a:noFill/>
            <a:miter lim="800000"/>
          </a:ln>
          <a:effectLst/>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2" name="Title 1"/>
          <p:cNvSpPr>
            <a:spLocks noGrp="1"/>
          </p:cNvSpPr>
          <p:nvPr>
            <p:ph type="title"/>
          </p:nvPr>
        </p:nvSpPr>
        <p:spPr>
          <a:xfrm>
            <a:off x="964780" y="2336403"/>
            <a:ext cx="5596888" cy="1265539"/>
          </a:xfrm>
        </p:spPr>
        <p:txBody>
          <a:bodyPr bIns="0" anchor="b">
            <a:normAutofit/>
          </a:bodyPr>
          <a:lstStyle>
            <a:lvl1pPr>
              <a:defRPr sz="3200">
                <a:solidFill>
                  <a:srgbClr val="FFFE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963086" y="3601942"/>
            <a:ext cx="5599005" cy="1214535"/>
          </a:xfrm>
        </p:spPr>
        <p:txBody>
          <a:bodyPr>
            <a:normAutofit/>
          </a:bodyPr>
          <a:lstStyle>
            <a:lvl1pPr marL="0" indent="0" algn="ctr">
              <a:buNone/>
              <a:defRPr sz="1400">
                <a:solidFill>
                  <a:srgbClr val="FFFEFF"/>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853440" y="320040"/>
            <a:ext cx="3657600" cy="320040"/>
          </a:xfrm>
        </p:spPr>
        <p:txBody>
          <a:bodyPr/>
          <a:lstStyle/>
          <a:p>
            <a:fld id="{27EEC862-B876-EF47-9D96-A0AA8943F84F}" type="datetimeFigureOut">
              <a:rPr lang="en-US" smtClean="0"/>
              <a:t>5/3/23</a:t>
            </a:fld>
            <a:endParaRPr lang="en-US"/>
          </a:p>
        </p:txBody>
      </p:sp>
      <p:sp>
        <p:nvSpPr>
          <p:cNvPr id="6" name="Footer Placeholder 5"/>
          <p:cNvSpPr>
            <a:spLocks noGrp="1"/>
          </p:cNvSpPr>
          <p:nvPr>
            <p:ph type="ftr" sz="quarter" idx="11"/>
          </p:nvPr>
        </p:nvSpPr>
        <p:spPr>
          <a:xfrm>
            <a:off x="853441" y="6227064"/>
            <a:ext cx="5811521" cy="320040"/>
          </a:xfrm>
        </p:spPr>
        <p:txBody>
          <a:bodyPr/>
          <a:lstStyle/>
          <a:p>
            <a:endParaRPr lang="en-US" dirty="0"/>
          </a:p>
        </p:txBody>
      </p:sp>
      <p:sp>
        <p:nvSpPr>
          <p:cNvPr id="7" name="Slide Number Placeholder 6"/>
          <p:cNvSpPr>
            <a:spLocks noGrp="1"/>
          </p:cNvSpPr>
          <p:nvPr>
            <p:ph type="sldNum" sz="quarter" idx="12"/>
          </p:nvPr>
        </p:nvSpPr>
        <p:spPr>
          <a:xfrm>
            <a:off x="5753951" y="320040"/>
            <a:ext cx="914400" cy="320040"/>
          </a:xfrm>
        </p:spPr>
        <p:txBody>
          <a:bodyPr/>
          <a:lstStyle/>
          <a:p>
            <a:fld id="{67ABF015-F781-B447-81B5-F7129F5D0F25}" type="slidenum">
              <a:rPr lang="en-US" smtClean="0"/>
              <a:t>‹#›</a:t>
            </a:fld>
            <a:endParaRPr lang="en-US"/>
          </a:p>
        </p:txBody>
      </p:sp>
    </p:spTree>
    <p:extLst>
      <p:ext uri="{BB962C8B-B14F-4D97-AF65-F5344CB8AC3E}">
        <p14:creationId xmlns:p14="http://schemas.microsoft.com/office/powerpoint/2010/main" val="2850847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67406" y="2349925"/>
            <a:ext cx="4149396" cy="2464952"/>
          </a:xfrm>
          <a:prstGeom prst="rect">
            <a:avLst/>
          </a:prstGeom>
        </p:spPr>
        <p:txBody>
          <a:bodyPr vert="horz" lIns="228600" tIns="228600" rIns="228600" bIns="22860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5887584" y="794719"/>
            <a:ext cx="5438785" cy="525709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3440" y="320040"/>
            <a:ext cx="3657600" cy="320040"/>
          </a:xfrm>
          <a:prstGeom prst="rect">
            <a:avLst/>
          </a:prstGeom>
        </p:spPr>
        <p:txBody>
          <a:bodyPr vert="horz" lIns="91440" tIns="45720" rIns="91440" bIns="45720" rtlCol="0" anchor="ctr"/>
          <a:lstStyle>
            <a:lvl1pPr algn="l">
              <a:defRPr sz="1000">
                <a:solidFill>
                  <a:schemeClr val="tx1">
                    <a:tint val="75000"/>
                  </a:schemeClr>
                </a:solidFill>
              </a:defRPr>
            </a:lvl1pPr>
          </a:lstStyle>
          <a:p>
            <a:fld id="{27EEC862-B876-EF47-9D96-A0AA8943F84F}" type="datetimeFigureOut">
              <a:rPr lang="en-US" smtClean="0"/>
              <a:t>5/3/23</a:t>
            </a:fld>
            <a:endParaRPr lang="en-US"/>
          </a:p>
        </p:txBody>
      </p:sp>
      <p:sp>
        <p:nvSpPr>
          <p:cNvPr id="5" name="Footer Placeholder 4"/>
          <p:cNvSpPr>
            <a:spLocks noGrp="1"/>
          </p:cNvSpPr>
          <p:nvPr>
            <p:ph type="ftr" sz="quarter" idx="3"/>
          </p:nvPr>
        </p:nvSpPr>
        <p:spPr>
          <a:xfrm>
            <a:off x="853440" y="6227064"/>
            <a:ext cx="10472928" cy="320040"/>
          </a:xfrm>
          <a:prstGeom prst="rect">
            <a:avLst/>
          </a:prstGeom>
        </p:spPr>
        <p:txBody>
          <a:bodyPr vert="horz" lIns="91440" tIns="45720" rIns="91440" bIns="45720" rtlCol="0" anchor="ctr"/>
          <a:lstStyle>
            <a:lvl1pPr algn="r">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411968" y="320040"/>
            <a:ext cx="914400" cy="320040"/>
          </a:xfrm>
          <a:prstGeom prst="rect">
            <a:avLst/>
          </a:prstGeom>
        </p:spPr>
        <p:txBody>
          <a:bodyPr vert="horz" lIns="91440" tIns="45720" rIns="91440" bIns="45720" rtlCol="0" anchor="ctr"/>
          <a:lstStyle>
            <a:lvl1pPr algn="r">
              <a:defRPr sz="1000">
                <a:solidFill>
                  <a:schemeClr val="tx1">
                    <a:tint val="75000"/>
                  </a:schemeClr>
                </a:solidFill>
              </a:defRPr>
            </a:lvl1pPr>
          </a:lstStyle>
          <a:p>
            <a:fld id="{67ABF015-F781-B447-81B5-F7129F5D0F25}" type="slidenum">
              <a:rPr lang="en-US" smtClean="0"/>
              <a:t>‹#›</a:t>
            </a:fld>
            <a:endParaRPr lang="en-US"/>
          </a:p>
        </p:txBody>
      </p:sp>
    </p:spTree>
    <p:extLst>
      <p:ext uri="{BB962C8B-B14F-4D97-AF65-F5344CB8AC3E}">
        <p14:creationId xmlns:p14="http://schemas.microsoft.com/office/powerpoint/2010/main" val="144099952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685800" rtl="0" eaLnBrk="1" latinLnBrk="0" hangingPunct="1">
        <a:lnSpc>
          <a:spcPct val="85000"/>
        </a:lnSpc>
        <a:spcBef>
          <a:spcPct val="0"/>
        </a:spcBef>
        <a:buNone/>
        <a:defRPr sz="3200" b="0" i="0" kern="1200" cap="none" spc="-113">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accent1"/>
        </a:buClr>
        <a:buSzPct val="110000"/>
        <a:buFont typeface="Wingdings" panose="05000000000000000000" pitchFamily="2" charset="2"/>
        <a:buChar char="§"/>
        <a:defRPr sz="1600" kern="120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1400" kern="120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accent1"/>
        </a:buClr>
        <a:buSzPct val="110000"/>
        <a:buFont typeface="Wingdings" panose="05000000000000000000" pitchFamily="2" charset="2"/>
        <a:buChar char="§"/>
        <a:defRPr sz="900" kern="120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chart" Target="../charts/chart3.xml"/><Relationship Id="rId3" Type="http://schemas.openxmlformats.org/officeDocument/2006/relationships/notesSlide" Target="../notesSlides/notesSlide1.xml"/><Relationship Id="rId7" Type="http://schemas.openxmlformats.org/officeDocument/2006/relationships/chart" Target="../charts/chart2.xml"/><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chart" Target="../charts/chart1.xml"/><Relationship Id="rId5" Type="http://schemas.openxmlformats.org/officeDocument/2006/relationships/image" Target="../media/image2.emf"/><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chart" Target="../charts/chart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6">
            <a:extLst>
              <a:ext uri="{FF2B5EF4-FFF2-40B4-BE49-F238E27FC236}">
                <a16:creationId xmlns:a16="http://schemas.microsoft.com/office/drawing/2014/main" id="{B057AD81-D70A-504E-A2F3-C7BD311011F6}"/>
              </a:ext>
            </a:extLst>
          </p:cNvPr>
          <p:cNvSpPr>
            <a:spLocks noChangeArrowheads="1"/>
          </p:cNvSpPr>
          <p:nvPr/>
        </p:nvSpPr>
        <p:spPr bwMode="auto">
          <a:xfrm>
            <a:off x="0" y="976950"/>
            <a:ext cx="11685588" cy="381000"/>
          </a:xfrm>
          <a:prstGeom prst="rect">
            <a:avLst/>
          </a:prstGeom>
          <a:solidFill>
            <a:schemeClr val="accent1"/>
          </a:solidFill>
          <a:ln w="25400">
            <a:solidFill>
              <a:schemeClr val="tx1"/>
            </a:solidFill>
            <a:miter lim="800000"/>
            <a:headEnd/>
            <a:tailEnd/>
          </a:ln>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defRPr/>
            </a:pPr>
            <a:endParaRPr lang="en-US" altLang="en-US" sz="2400" dirty="0">
              <a:solidFill>
                <a:prstClr val="black"/>
              </a:solidFill>
            </a:endParaRPr>
          </a:p>
        </p:txBody>
      </p:sp>
      <p:sp>
        <p:nvSpPr>
          <p:cNvPr id="15362" name="Line 9">
            <a:extLst>
              <a:ext uri="{FF2B5EF4-FFF2-40B4-BE49-F238E27FC236}">
                <a16:creationId xmlns:a16="http://schemas.microsoft.com/office/drawing/2014/main" id="{CB66C64F-1AAB-D240-B0C4-B1CAB055A9F1}"/>
              </a:ext>
            </a:extLst>
          </p:cNvPr>
          <p:cNvSpPr>
            <a:spLocks noChangeShapeType="1"/>
          </p:cNvSpPr>
          <p:nvPr/>
        </p:nvSpPr>
        <p:spPr bwMode="auto">
          <a:xfrm>
            <a:off x="4534336" y="1430339"/>
            <a:ext cx="25400" cy="5238750"/>
          </a:xfrm>
          <a:prstGeom prst="line">
            <a:avLst/>
          </a:prstGeom>
          <a:noFill/>
          <a:ln w="12700"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pPr defTabSz="457200"/>
            <a:endParaRPr lang="en-US">
              <a:solidFill>
                <a:prstClr val="black"/>
              </a:solidFill>
              <a:latin typeface="Rockwell" panose="02060603020205020403"/>
            </a:endParaRPr>
          </a:p>
        </p:txBody>
      </p:sp>
      <p:sp>
        <p:nvSpPr>
          <p:cNvPr id="19467" name="Rectangle 11">
            <a:extLst>
              <a:ext uri="{FF2B5EF4-FFF2-40B4-BE49-F238E27FC236}">
                <a16:creationId xmlns:a16="http://schemas.microsoft.com/office/drawing/2014/main" id="{50790DB7-A59D-7F42-BE59-4DC579E554C1}"/>
              </a:ext>
            </a:extLst>
          </p:cNvPr>
          <p:cNvSpPr>
            <a:spLocks noChangeArrowheads="1"/>
          </p:cNvSpPr>
          <p:nvPr/>
        </p:nvSpPr>
        <p:spPr bwMode="auto">
          <a:xfrm>
            <a:off x="261939" y="1430339"/>
            <a:ext cx="1447800" cy="287338"/>
          </a:xfrm>
          <a:prstGeom prst="rect">
            <a:avLst/>
          </a:prstGeom>
          <a:noFill/>
          <a:ln w="12700">
            <a:noFill/>
            <a:miter lim="800000"/>
            <a:headEnd/>
            <a:tailEnd/>
          </a:ln>
          <a:effectLst/>
        </p:spPr>
        <p:txBody>
          <a:bodyPr lIns="88900" tIns="44450" rIns="88900" bIns="44450">
            <a:spAutoFit/>
          </a:bodyPr>
          <a:lstStyle/>
          <a:p>
            <a:pPr algn="ctr" defTabSz="885825">
              <a:defRPr/>
            </a:pPr>
            <a:r>
              <a:rPr lang="en-US" sz="1300" b="1" u="sng" dirty="0">
                <a:solidFill>
                  <a:prstClr val="black"/>
                </a:solidFill>
                <a:effectLst>
                  <a:outerShdw blurRad="38100" dist="38100" dir="2700000" algn="tl">
                    <a:srgbClr val="C0C0C0"/>
                  </a:outerShdw>
                </a:effectLst>
                <a:latin typeface="Arial" charset="0"/>
              </a:rPr>
              <a:t>DEFINE</a:t>
            </a:r>
          </a:p>
        </p:txBody>
      </p:sp>
      <p:sp>
        <p:nvSpPr>
          <p:cNvPr id="19468" name="Rectangle 12">
            <a:extLst>
              <a:ext uri="{FF2B5EF4-FFF2-40B4-BE49-F238E27FC236}">
                <a16:creationId xmlns:a16="http://schemas.microsoft.com/office/drawing/2014/main" id="{129ACE66-46FB-514A-9F0E-65C250FA4E04}"/>
              </a:ext>
            </a:extLst>
          </p:cNvPr>
          <p:cNvSpPr>
            <a:spLocks noChangeArrowheads="1"/>
          </p:cNvSpPr>
          <p:nvPr/>
        </p:nvSpPr>
        <p:spPr bwMode="auto">
          <a:xfrm>
            <a:off x="2456410" y="1430339"/>
            <a:ext cx="1371600" cy="287338"/>
          </a:xfrm>
          <a:prstGeom prst="rect">
            <a:avLst/>
          </a:prstGeom>
          <a:noFill/>
          <a:ln w="12700">
            <a:noFill/>
            <a:miter lim="800000"/>
            <a:headEnd/>
            <a:tailEnd/>
          </a:ln>
          <a:effectLst/>
        </p:spPr>
        <p:txBody>
          <a:bodyPr lIns="88900" tIns="44450" rIns="88900" bIns="44450">
            <a:spAutoFit/>
          </a:bodyPr>
          <a:lstStyle/>
          <a:p>
            <a:pPr algn="ctr" defTabSz="885825">
              <a:defRPr/>
            </a:pPr>
            <a:r>
              <a:rPr lang="en-US" sz="1300" b="1" u="sng" dirty="0">
                <a:solidFill>
                  <a:prstClr val="black"/>
                </a:solidFill>
                <a:effectLst>
                  <a:outerShdw blurRad="38100" dist="38100" dir="2700000" algn="tl">
                    <a:srgbClr val="C0C0C0"/>
                  </a:outerShdw>
                </a:effectLst>
                <a:latin typeface="Arial" charset="0"/>
              </a:rPr>
              <a:t>MEASURE</a:t>
            </a:r>
          </a:p>
        </p:txBody>
      </p:sp>
      <p:sp>
        <p:nvSpPr>
          <p:cNvPr id="15366" name="Rectangle 13">
            <a:extLst>
              <a:ext uri="{FF2B5EF4-FFF2-40B4-BE49-F238E27FC236}">
                <a16:creationId xmlns:a16="http://schemas.microsoft.com/office/drawing/2014/main" id="{38DD7DBF-DB95-0F45-823F-742BC15587B4}"/>
              </a:ext>
            </a:extLst>
          </p:cNvPr>
          <p:cNvSpPr>
            <a:spLocks noChangeArrowheads="1"/>
          </p:cNvSpPr>
          <p:nvPr/>
        </p:nvSpPr>
        <p:spPr bwMode="auto">
          <a:xfrm>
            <a:off x="4517712" y="1387942"/>
            <a:ext cx="985838" cy="274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endParaRPr lang="en-US" altLang="en-US" sz="2400">
              <a:solidFill>
                <a:prstClr val="black"/>
              </a:solidFill>
            </a:endParaRPr>
          </a:p>
        </p:txBody>
      </p:sp>
      <p:sp>
        <p:nvSpPr>
          <p:cNvPr id="15367" name="Rectangle 14">
            <a:extLst>
              <a:ext uri="{FF2B5EF4-FFF2-40B4-BE49-F238E27FC236}">
                <a16:creationId xmlns:a16="http://schemas.microsoft.com/office/drawing/2014/main" id="{A5A9D926-0C25-B54D-B967-C893EE9DAE69}"/>
              </a:ext>
            </a:extLst>
          </p:cNvPr>
          <p:cNvSpPr>
            <a:spLocks noChangeArrowheads="1"/>
          </p:cNvSpPr>
          <p:nvPr/>
        </p:nvSpPr>
        <p:spPr bwMode="auto">
          <a:xfrm>
            <a:off x="9232901" y="1265238"/>
            <a:ext cx="796925"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endParaRPr lang="en-US" altLang="en-US" sz="2400">
              <a:solidFill>
                <a:prstClr val="black"/>
              </a:solidFill>
            </a:endParaRPr>
          </a:p>
        </p:txBody>
      </p:sp>
      <p:sp>
        <p:nvSpPr>
          <p:cNvPr id="15368" name="Rectangle 15">
            <a:extLst>
              <a:ext uri="{FF2B5EF4-FFF2-40B4-BE49-F238E27FC236}">
                <a16:creationId xmlns:a16="http://schemas.microsoft.com/office/drawing/2014/main" id="{51298647-71CA-044F-8691-736671906784}"/>
              </a:ext>
            </a:extLst>
          </p:cNvPr>
          <p:cNvSpPr>
            <a:spLocks noChangeArrowheads="1"/>
          </p:cNvSpPr>
          <p:nvPr/>
        </p:nvSpPr>
        <p:spPr bwMode="auto">
          <a:xfrm>
            <a:off x="7583489" y="1252538"/>
            <a:ext cx="796925"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endParaRPr lang="en-US" altLang="en-US" sz="2400">
              <a:solidFill>
                <a:prstClr val="black"/>
              </a:solidFill>
            </a:endParaRPr>
          </a:p>
        </p:txBody>
      </p:sp>
      <p:sp>
        <p:nvSpPr>
          <p:cNvPr id="15369" name="Text Box 16">
            <a:extLst>
              <a:ext uri="{FF2B5EF4-FFF2-40B4-BE49-F238E27FC236}">
                <a16:creationId xmlns:a16="http://schemas.microsoft.com/office/drawing/2014/main" id="{53E1516E-2875-C54B-BF1C-A307C373FF28}"/>
              </a:ext>
            </a:extLst>
          </p:cNvPr>
          <p:cNvSpPr txBox="1">
            <a:spLocks noChangeArrowheads="1"/>
          </p:cNvSpPr>
          <p:nvPr/>
        </p:nvSpPr>
        <p:spPr bwMode="auto">
          <a:xfrm>
            <a:off x="3479800" y="101600"/>
            <a:ext cx="7035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r" defTabSz="457200">
              <a:spcBef>
                <a:spcPct val="0"/>
              </a:spcBef>
              <a:buNone/>
            </a:pPr>
            <a:r>
              <a:rPr lang="en-US" altLang="en-US" sz="2400" b="1" dirty="0">
                <a:solidFill>
                  <a:srgbClr val="0070C0"/>
                </a:solidFill>
                <a:latin typeface="Arial" panose="020B0604020202020204" pitchFamily="34" charset="0"/>
              </a:rPr>
              <a:t>Where did all the money go?</a:t>
            </a:r>
          </a:p>
        </p:txBody>
      </p:sp>
      <p:sp>
        <p:nvSpPr>
          <p:cNvPr id="15370" name="Text Box 17">
            <a:extLst>
              <a:ext uri="{FF2B5EF4-FFF2-40B4-BE49-F238E27FC236}">
                <a16:creationId xmlns:a16="http://schemas.microsoft.com/office/drawing/2014/main" id="{4DCF289F-AB12-9E4C-85CC-9D8A6D113D54}"/>
              </a:ext>
            </a:extLst>
          </p:cNvPr>
          <p:cNvSpPr txBox="1">
            <a:spLocks noChangeArrowheads="1"/>
          </p:cNvSpPr>
          <p:nvPr/>
        </p:nvSpPr>
        <p:spPr bwMode="auto">
          <a:xfrm>
            <a:off x="1308101" y="989012"/>
            <a:ext cx="100860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r>
              <a:rPr lang="en-US" altLang="en-US" sz="1000" b="1" u="sng" dirty="0">
                <a:solidFill>
                  <a:prstClr val="white"/>
                </a:solidFill>
                <a:latin typeface="Arial" panose="020B0604020202020204" pitchFamily="34" charset="0"/>
              </a:rPr>
              <a:t>Team Launch</a:t>
            </a:r>
          </a:p>
          <a:p>
            <a:pPr defTabSz="457200">
              <a:spcBef>
                <a:spcPct val="0"/>
              </a:spcBef>
              <a:buNone/>
            </a:pPr>
            <a:r>
              <a:rPr lang="en-US" altLang="en-US" sz="1000" b="1" dirty="0">
                <a:solidFill>
                  <a:prstClr val="white"/>
                </a:solidFill>
                <a:latin typeface="Arial" panose="020B0604020202020204" pitchFamily="34" charset="0"/>
              </a:rPr>
              <a:t> 3/30/23</a:t>
            </a:r>
          </a:p>
        </p:txBody>
      </p:sp>
      <p:sp>
        <p:nvSpPr>
          <p:cNvPr id="15371" name="Rectangle 19">
            <a:extLst>
              <a:ext uri="{FF2B5EF4-FFF2-40B4-BE49-F238E27FC236}">
                <a16:creationId xmlns:a16="http://schemas.microsoft.com/office/drawing/2014/main" id="{6E3E5922-169F-9044-8BA8-81339A7C9846}"/>
              </a:ext>
            </a:extLst>
          </p:cNvPr>
          <p:cNvSpPr>
            <a:spLocks noChangeArrowheads="1"/>
          </p:cNvSpPr>
          <p:nvPr/>
        </p:nvSpPr>
        <p:spPr bwMode="auto">
          <a:xfrm>
            <a:off x="10071101" y="1265238"/>
            <a:ext cx="796925"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endParaRPr lang="en-US" altLang="en-US" sz="2400">
              <a:solidFill>
                <a:prstClr val="black"/>
              </a:solidFill>
            </a:endParaRPr>
          </a:p>
        </p:txBody>
      </p:sp>
      <p:sp>
        <p:nvSpPr>
          <p:cNvPr id="15372" name="Rectangle 20">
            <a:extLst>
              <a:ext uri="{FF2B5EF4-FFF2-40B4-BE49-F238E27FC236}">
                <a16:creationId xmlns:a16="http://schemas.microsoft.com/office/drawing/2014/main" id="{C5BB6A9A-9B09-DE4F-9D06-710BE381FF0F}"/>
              </a:ext>
            </a:extLst>
          </p:cNvPr>
          <p:cNvSpPr>
            <a:spLocks noChangeArrowheads="1"/>
          </p:cNvSpPr>
          <p:nvPr/>
        </p:nvSpPr>
        <p:spPr bwMode="auto">
          <a:xfrm>
            <a:off x="10075864" y="1274763"/>
            <a:ext cx="796925"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endParaRPr lang="en-US" altLang="en-US" sz="2400">
              <a:solidFill>
                <a:prstClr val="black"/>
              </a:solidFill>
            </a:endParaRPr>
          </a:p>
        </p:txBody>
      </p:sp>
      <p:sp>
        <p:nvSpPr>
          <p:cNvPr id="15373" name="Text Box 21">
            <a:extLst>
              <a:ext uri="{FF2B5EF4-FFF2-40B4-BE49-F238E27FC236}">
                <a16:creationId xmlns:a16="http://schemas.microsoft.com/office/drawing/2014/main" id="{FA5EF6D1-F2F1-D341-B7B2-155E9B85945D}"/>
              </a:ext>
            </a:extLst>
          </p:cNvPr>
          <p:cNvSpPr txBox="1">
            <a:spLocks noChangeArrowheads="1"/>
          </p:cNvSpPr>
          <p:nvPr/>
        </p:nvSpPr>
        <p:spPr bwMode="auto">
          <a:xfrm>
            <a:off x="2519459" y="989012"/>
            <a:ext cx="575799"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r>
              <a:rPr lang="en-US" altLang="en-US" sz="1000" b="1" u="sng" dirty="0">
                <a:solidFill>
                  <a:prstClr val="white"/>
                </a:solidFill>
                <a:latin typeface="Arial" panose="020B0604020202020204" pitchFamily="34" charset="0"/>
              </a:rPr>
              <a:t>Define</a:t>
            </a:r>
          </a:p>
          <a:p>
            <a:pPr defTabSz="457200">
              <a:spcBef>
                <a:spcPct val="0"/>
              </a:spcBef>
              <a:buNone/>
            </a:pPr>
            <a:r>
              <a:rPr lang="en-US" altLang="en-US" sz="1000" b="1" dirty="0">
                <a:solidFill>
                  <a:prstClr val="white"/>
                </a:solidFill>
                <a:latin typeface="Arial" panose="020B0604020202020204" pitchFamily="34" charset="0"/>
              </a:rPr>
              <a:t>4/1/23</a:t>
            </a:r>
          </a:p>
          <a:p>
            <a:pPr defTabSz="457200">
              <a:spcBef>
                <a:spcPct val="0"/>
              </a:spcBef>
              <a:buNone/>
            </a:pPr>
            <a:endParaRPr lang="en-US" altLang="en-US" sz="1000" dirty="0">
              <a:solidFill>
                <a:prstClr val="black"/>
              </a:solidFill>
              <a:latin typeface="Arial" panose="020B0604020202020204" pitchFamily="34" charset="0"/>
            </a:endParaRPr>
          </a:p>
        </p:txBody>
      </p:sp>
      <p:sp>
        <p:nvSpPr>
          <p:cNvPr id="15374" name="Text Box 22">
            <a:extLst>
              <a:ext uri="{FF2B5EF4-FFF2-40B4-BE49-F238E27FC236}">
                <a16:creationId xmlns:a16="http://schemas.microsoft.com/office/drawing/2014/main" id="{A3EA4DB2-F904-5749-90E4-472EED3D66ED}"/>
              </a:ext>
            </a:extLst>
          </p:cNvPr>
          <p:cNvSpPr txBox="1">
            <a:spLocks noChangeArrowheads="1"/>
          </p:cNvSpPr>
          <p:nvPr/>
        </p:nvSpPr>
        <p:spPr bwMode="auto">
          <a:xfrm>
            <a:off x="4143388" y="960343"/>
            <a:ext cx="702436"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r>
              <a:rPr lang="en-US" altLang="en-US" sz="1000" b="1" u="sng" dirty="0">
                <a:solidFill>
                  <a:prstClr val="white"/>
                </a:solidFill>
                <a:latin typeface="Arial" panose="020B0604020202020204" pitchFamily="34" charset="0"/>
              </a:rPr>
              <a:t>Measure</a:t>
            </a:r>
          </a:p>
          <a:p>
            <a:pPr defTabSz="457200">
              <a:spcBef>
                <a:spcPct val="0"/>
              </a:spcBef>
              <a:buNone/>
            </a:pPr>
            <a:r>
              <a:rPr lang="en-US" altLang="en-US" sz="1000" b="1" dirty="0">
                <a:solidFill>
                  <a:prstClr val="white"/>
                </a:solidFill>
                <a:latin typeface="Arial" panose="020B0604020202020204" pitchFamily="34" charset="0"/>
              </a:rPr>
              <a:t>4/3/23</a:t>
            </a:r>
          </a:p>
          <a:p>
            <a:pPr defTabSz="457200">
              <a:spcBef>
                <a:spcPct val="0"/>
              </a:spcBef>
              <a:buNone/>
            </a:pPr>
            <a:endParaRPr lang="en-US" altLang="en-US" sz="1000" dirty="0">
              <a:solidFill>
                <a:prstClr val="black"/>
              </a:solidFill>
              <a:latin typeface="Arial" panose="020B0604020202020204" pitchFamily="34" charset="0"/>
            </a:endParaRPr>
          </a:p>
        </p:txBody>
      </p:sp>
      <p:sp>
        <p:nvSpPr>
          <p:cNvPr id="15375" name="Text Box 23">
            <a:extLst>
              <a:ext uri="{FF2B5EF4-FFF2-40B4-BE49-F238E27FC236}">
                <a16:creationId xmlns:a16="http://schemas.microsoft.com/office/drawing/2014/main" id="{793E962A-1894-9A47-8A68-43C474045C02}"/>
              </a:ext>
            </a:extLst>
          </p:cNvPr>
          <p:cNvSpPr txBox="1">
            <a:spLocks noChangeArrowheads="1"/>
          </p:cNvSpPr>
          <p:nvPr/>
        </p:nvSpPr>
        <p:spPr bwMode="auto">
          <a:xfrm>
            <a:off x="5474829" y="959710"/>
            <a:ext cx="661988"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r>
              <a:rPr lang="en-US" altLang="en-US" sz="1000" b="1" u="sng" dirty="0">
                <a:solidFill>
                  <a:prstClr val="white"/>
                </a:solidFill>
                <a:latin typeface="Arial" panose="020B0604020202020204" pitchFamily="34" charset="0"/>
              </a:rPr>
              <a:t>Analyze</a:t>
            </a:r>
          </a:p>
          <a:p>
            <a:pPr defTabSz="457200">
              <a:spcBef>
                <a:spcPct val="0"/>
              </a:spcBef>
              <a:buNone/>
            </a:pPr>
            <a:r>
              <a:rPr lang="en-US" altLang="en-US" sz="1000" b="1" dirty="0">
                <a:solidFill>
                  <a:prstClr val="white"/>
                </a:solidFill>
                <a:latin typeface="Arial" panose="020B0604020202020204" pitchFamily="34" charset="0"/>
              </a:rPr>
              <a:t>4/23/23</a:t>
            </a:r>
          </a:p>
        </p:txBody>
      </p:sp>
      <p:sp>
        <p:nvSpPr>
          <p:cNvPr id="15376" name="Text Box 24">
            <a:extLst>
              <a:ext uri="{FF2B5EF4-FFF2-40B4-BE49-F238E27FC236}">
                <a16:creationId xmlns:a16="http://schemas.microsoft.com/office/drawing/2014/main" id="{56F541BE-0E64-9C49-95D4-B40EEA3AE520}"/>
              </a:ext>
            </a:extLst>
          </p:cNvPr>
          <p:cNvSpPr txBox="1">
            <a:spLocks noChangeArrowheads="1"/>
          </p:cNvSpPr>
          <p:nvPr/>
        </p:nvSpPr>
        <p:spPr bwMode="auto">
          <a:xfrm>
            <a:off x="9220201" y="974725"/>
            <a:ext cx="768159"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r>
              <a:rPr lang="en-US" altLang="en-US" sz="1000" b="1" u="sng" dirty="0">
                <a:solidFill>
                  <a:prstClr val="white"/>
                </a:solidFill>
                <a:latin typeface="Arial" panose="020B0604020202020204" pitchFamily="34" charset="0"/>
              </a:rPr>
              <a:t>Control</a:t>
            </a:r>
          </a:p>
          <a:p>
            <a:pPr defTabSz="457200">
              <a:spcBef>
                <a:spcPct val="0"/>
              </a:spcBef>
              <a:buNone/>
            </a:pPr>
            <a:r>
              <a:rPr lang="en-US" altLang="en-US" sz="1000" b="1" dirty="0">
                <a:solidFill>
                  <a:prstClr val="white"/>
                </a:solidFill>
                <a:latin typeface="Arial" panose="020B0604020202020204" pitchFamily="34" charset="0"/>
              </a:rPr>
              <a:t>On Going</a:t>
            </a:r>
          </a:p>
        </p:txBody>
      </p:sp>
      <p:sp>
        <p:nvSpPr>
          <p:cNvPr id="15377" name="Text Box 25">
            <a:extLst>
              <a:ext uri="{FF2B5EF4-FFF2-40B4-BE49-F238E27FC236}">
                <a16:creationId xmlns:a16="http://schemas.microsoft.com/office/drawing/2014/main" id="{98C83093-A6D7-B048-9DC2-3C978F55F7F5}"/>
              </a:ext>
            </a:extLst>
          </p:cNvPr>
          <p:cNvSpPr txBox="1">
            <a:spLocks noChangeArrowheads="1"/>
          </p:cNvSpPr>
          <p:nvPr/>
        </p:nvSpPr>
        <p:spPr bwMode="auto">
          <a:xfrm>
            <a:off x="7924801" y="974725"/>
            <a:ext cx="681597"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r>
              <a:rPr lang="en-US" altLang="en-US" sz="1000" b="1" u="sng" dirty="0">
                <a:solidFill>
                  <a:prstClr val="white"/>
                </a:solidFill>
                <a:latin typeface="Arial" panose="020B0604020202020204" pitchFamily="34" charset="0"/>
              </a:rPr>
              <a:t>Improve</a:t>
            </a:r>
          </a:p>
          <a:p>
            <a:pPr defTabSz="457200">
              <a:spcBef>
                <a:spcPct val="0"/>
              </a:spcBef>
              <a:buNone/>
            </a:pPr>
            <a:r>
              <a:rPr lang="en-US" altLang="en-US" sz="1000" b="1" dirty="0">
                <a:solidFill>
                  <a:prstClr val="white"/>
                </a:solidFill>
                <a:latin typeface="Arial" panose="020B0604020202020204" pitchFamily="34" charset="0"/>
              </a:rPr>
              <a:t>5/1/23</a:t>
            </a:r>
          </a:p>
          <a:p>
            <a:pPr defTabSz="457200">
              <a:spcBef>
                <a:spcPct val="0"/>
              </a:spcBef>
              <a:buNone/>
            </a:pPr>
            <a:endParaRPr lang="en-US" altLang="en-US" sz="1000" dirty="0">
              <a:solidFill>
                <a:prstClr val="white"/>
              </a:solidFill>
              <a:latin typeface="Arial" panose="020B0604020202020204" pitchFamily="34" charset="0"/>
            </a:endParaRPr>
          </a:p>
        </p:txBody>
      </p:sp>
      <p:sp>
        <p:nvSpPr>
          <p:cNvPr id="15378" name="Text Box 31">
            <a:extLst>
              <a:ext uri="{FF2B5EF4-FFF2-40B4-BE49-F238E27FC236}">
                <a16:creationId xmlns:a16="http://schemas.microsoft.com/office/drawing/2014/main" id="{2309F91F-E116-1F44-87D4-DE43EF2CCD52}"/>
              </a:ext>
            </a:extLst>
          </p:cNvPr>
          <p:cNvSpPr txBox="1">
            <a:spLocks noChangeArrowheads="1"/>
          </p:cNvSpPr>
          <p:nvPr/>
        </p:nvSpPr>
        <p:spPr bwMode="auto">
          <a:xfrm>
            <a:off x="261939" y="1076643"/>
            <a:ext cx="1033463"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r>
              <a:rPr lang="en-US" altLang="en-US" sz="1000" b="1" dirty="0">
                <a:solidFill>
                  <a:prstClr val="white"/>
                </a:solidFill>
                <a:latin typeface="Arial" panose="020B0604020202020204" pitchFamily="34" charset="0"/>
              </a:rPr>
              <a:t>Key Dates ---&gt;</a:t>
            </a:r>
            <a:endParaRPr lang="en-US" altLang="en-US" sz="1000" dirty="0">
              <a:solidFill>
                <a:prstClr val="black"/>
              </a:solidFill>
              <a:latin typeface="Arial" panose="020B0604020202020204" pitchFamily="34" charset="0"/>
            </a:endParaRPr>
          </a:p>
        </p:txBody>
      </p:sp>
      <p:sp>
        <p:nvSpPr>
          <p:cNvPr id="15379" name="Line 32">
            <a:extLst>
              <a:ext uri="{FF2B5EF4-FFF2-40B4-BE49-F238E27FC236}">
                <a16:creationId xmlns:a16="http://schemas.microsoft.com/office/drawing/2014/main" id="{51A462CD-8035-E040-949A-BE57EBEAA7E6}"/>
              </a:ext>
            </a:extLst>
          </p:cNvPr>
          <p:cNvSpPr>
            <a:spLocks noChangeShapeType="1"/>
          </p:cNvSpPr>
          <p:nvPr/>
        </p:nvSpPr>
        <p:spPr bwMode="auto">
          <a:xfrm>
            <a:off x="2441082" y="973776"/>
            <a:ext cx="0" cy="3810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defTabSz="457200"/>
            <a:endParaRPr lang="en-US">
              <a:solidFill>
                <a:prstClr val="black"/>
              </a:solidFill>
              <a:latin typeface="Rockwell" panose="02060603020205020403"/>
            </a:endParaRPr>
          </a:p>
        </p:txBody>
      </p:sp>
      <p:sp>
        <p:nvSpPr>
          <p:cNvPr id="15380" name="Line 33">
            <a:extLst>
              <a:ext uri="{FF2B5EF4-FFF2-40B4-BE49-F238E27FC236}">
                <a16:creationId xmlns:a16="http://schemas.microsoft.com/office/drawing/2014/main" id="{E8DC677B-83DD-B141-BF60-B242BC111080}"/>
              </a:ext>
            </a:extLst>
          </p:cNvPr>
          <p:cNvSpPr>
            <a:spLocks noChangeShapeType="1"/>
          </p:cNvSpPr>
          <p:nvPr/>
        </p:nvSpPr>
        <p:spPr bwMode="auto">
          <a:xfrm>
            <a:off x="9220200" y="990600"/>
            <a:ext cx="0" cy="3810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defTabSz="457200"/>
            <a:endParaRPr lang="en-US">
              <a:solidFill>
                <a:prstClr val="black"/>
              </a:solidFill>
              <a:latin typeface="Rockwell" panose="02060603020205020403"/>
            </a:endParaRPr>
          </a:p>
        </p:txBody>
      </p:sp>
      <p:sp>
        <p:nvSpPr>
          <p:cNvPr id="15381" name="Line 34">
            <a:extLst>
              <a:ext uri="{FF2B5EF4-FFF2-40B4-BE49-F238E27FC236}">
                <a16:creationId xmlns:a16="http://schemas.microsoft.com/office/drawing/2014/main" id="{C2ADCFD8-4E23-C940-B2A1-BB2313B42458}"/>
              </a:ext>
            </a:extLst>
          </p:cNvPr>
          <p:cNvSpPr>
            <a:spLocks noChangeShapeType="1"/>
          </p:cNvSpPr>
          <p:nvPr/>
        </p:nvSpPr>
        <p:spPr bwMode="auto">
          <a:xfrm>
            <a:off x="7924800" y="990600"/>
            <a:ext cx="0" cy="3810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defTabSz="457200"/>
            <a:endParaRPr lang="en-US">
              <a:solidFill>
                <a:prstClr val="black"/>
              </a:solidFill>
              <a:latin typeface="Rockwell" panose="02060603020205020403"/>
            </a:endParaRPr>
          </a:p>
        </p:txBody>
      </p:sp>
      <p:sp>
        <p:nvSpPr>
          <p:cNvPr id="15382" name="Line 35">
            <a:extLst>
              <a:ext uri="{FF2B5EF4-FFF2-40B4-BE49-F238E27FC236}">
                <a16:creationId xmlns:a16="http://schemas.microsoft.com/office/drawing/2014/main" id="{86FBDE92-569C-214B-9600-17135F9F970D}"/>
              </a:ext>
            </a:extLst>
          </p:cNvPr>
          <p:cNvSpPr>
            <a:spLocks noChangeShapeType="1"/>
          </p:cNvSpPr>
          <p:nvPr/>
        </p:nvSpPr>
        <p:spPr bwMode="auto">
          <a:xfrm>
            <a:off x="5392737" y="990600"/>
            <a:ext cx="0" cy="3810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defTabSz="457200"/>
            <a:endParaRPr lang="en-US">
              <a:solidFill>
                <a:prstClr val="black"/>
              </a:solidFill>
              <a:latin typeface="Rockwell" panose="02060603020205020403"/>
            </a:endParaRPr>
          </a:p>
        </p:txBody>
      </p:sp>
      <p:sp>
        <p:nvSpPr>
          <p:cNvPr id="15383" name="Line 36">
            <a:extLst>
              <a:ext uri="{FF2B5EF4-FFF2-40B4-BE49-F238E27FC236}">
                <a16:creationId xmlns:a16="http://schemas.microsoft.com/office/drawing/2014/main" id="{34165CCE-9620-9944-8241-B8A6A195E036}"/>
              </a:ext>
            </a:extLst>
          </p:cNvPr>
          <p:cNvSpPr>
            <a:spLocks noChangeShapeType="1"/>
          </p:cNvSpPr>
          <p:nvPr/>
        </p:nvSpPr>
        <p:spPr bwMode="auto">
          <a:xfrm>
            <a:off x="3981450" y="982663"/>
            <a:ext cx="0" cy="381000"/>
          </a:xfrm>
          <a:prstGeom prst="line">
            <a:avLst/>
          </a:prstGeom>
          <a:noFill/>
          <a:ln w="25400">
            <a:solidFill>
              <a:schemeClr val="tx1"/>
            </a:solidFill>
            <a:round/>
            <a:headEnd/>
            <a:tailEnd/>
          </a:ln>
          <a:extLst>
            <a:ext uri="{909E8E84-426E-40DD-AFC4-6F175D3DCCD1}">
              <a14:hiddenFill xmlns:a14="http://schemas.microsoft.com/office/drawing/2010/main">
                <a:noFill/>
              </a14:hiddenFill>
            </a:ext>
          </a:extLst>
        </p:spPr>
        <p:txBody>
          <a:bodyPr wrap="none" anchor="ctr"/>
          <a:lstStyle/>
          <a:p>
            <a:pPr defTabSz="457200"/>
            <a:endParaRPr lang="en-US">
              <a:solidFill>
                <a:prstClr val="black"/>
              </a:solidFill>
              <a:latin typeface="Rockwell" panose="02060603020205020403"/>
            </a:endParaRPr>
          </a:p>
        </p:txBody>
      </p:sp>
      <p:sp>
        <p:nvSpPr>
          <p:cNvPr id="15384" name="WordArt 37">
            <a:extLst>
              <a:ext uri="{FF2B5EF4-FFF2-40B4-BE49-F238E27FC236}">
                <a16:creationId xmlns:a16="http://schemas.microsoft.com/office/drawing/2014/main" id="{8A8EF8DE-A156-4B4A-BF83-F3A3D70622CF}"/>
              </a:ext>
            </a:extLst>
          </p:cNvPr>
          <p:cNvSpPr>
            <a:spLocks noChangeArrowheads="1" noChangeShapeType="1" noTextEdit="1"/>
          </p:cNvSpPr>
          <p:nvPr/>
        </p:nvSpPr>
        <p:spPr bwMode="auto">
          <a:xfrm>
            <a:off x="16478" y="6412550"/>
            <a:ext cx="4064000" cy="379412"/>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DeflateBottom">
              <a:avLst>
                <a:gd name="adj" fmla="val 53125"/>
              </a:avLst>
            </a:prstTxWarp>
          </a:bodyPr>
          <a:lstStyle/>
          <a:p>
            <a:pPr algn="ctr" defTabSz="457200"/>
            <a:r>
              <a:rPr lang="en-US" sz="1600" kern="10" dirty="0" err="1">
                <a:solidFill>
                  <a:srgbClr val="0070C0"/>
                </a:solidFill>
                <a:latin typeface="Andale Mono" panose="020B0509000000000004" pitchFamily="49" charset="0"/>
              </a:rPr>
              <a:t>Kristan</a:t>
            </a:r>
            <a:r>
              <a:rPr lang="en-US" sz="1600" kern="10" dirty="0">
                <a:solidFill>
                  <a:srgbClr val="0070C0"/>
                </a:solidFill>
                <a:latin typeface="Andale Mono" panose="020B0509000000000004" pitchFamily="49" charset="0"/>
              </a:rPr>
              <a:t> and </a:t>
            </a:r>
            <a:r>
              <a:rPr lang="en-US" sz="1600" kern="10" dirty="0" err="1">
                <a:solidFill>
                  <a:srgbClr val="0070C0"/>
                </a:solidFill>
                <a:latin typeface="Andale Mono" panose="020B0509000000000004" pitchFamily="49" charset="0"/>
              </a:rPr>
              <a:t>Georgio</a:t>
            </a:r>
            <a:endParaRPr lang="en-US" sz="1600" kern="10" dirty="0">
              <a:solidFill>
                <a:srgbClr val="0070C0"/>
              </a:solidFill>
              <a:latin typeface="Andale Mono" panose="020B0509000000000004" pitchFamily="49" charset="0"/>
            </a:endParaRPr>
          </a:p>
        </p:txBody>
      </p:sp>
      <p:sp>
        <p:nvSpPr>
          <p:cNvPr id="19495" name="Rectangle 39">
            <a:extLst>
              <a:ext uri="{FF2B5EF4-FFF2-40B4-BE49-F238E27FC236}">
                <a16:creationId xmlns:a16="http://schemas.microsoft.com/office/drawing/2014/main" id="{BF309FE5-E518-E74C-83FB-E4801F057D5F}"/>
              </a:ext>
            </a:extLst>
          </p:cNvPr>
          <p:cNvSpPr>
            <a:spLocks noChangeArrowheads="1"/>
          </p:cNvSpPr>
          <p:nvPr/>
        </p:nvSpPr>
        <p:spPr bwMode="auto">
          <a:xfrm>
            <a:off x="4402180" y="1379539"/>
            <a:ext cx="1371600" cy="287338"/>
          </a:xfrm>
          <a:prstGeom prst="rect">
            <a:avLst/>
          </a:prstGeom>
          <a:noFill/>
          <a:ln w="12700">
            <a:noFill/>
            <a:miter lim="800000"/>
            <a:headEnd/>
            <a:tailEnd/>
          </a:ln>
          <a:effectLst/>
        </p:spPr>
        <p:txBody>
          <a:bodyPr lIns="88900" tIns="44450" rIns="88900" bIns="44450">
            <a:spAutoFit/>
          </a:bodyPr>
          <a:lstStyle/>
          <a:p>
            <a:pPr algn="ctr" defTabSz="885825">
              <a:defRPr/>
            </a:pPr>
            <a:r>
              <a:rPr lang="en-US" sz="1300" b="1" u="sng" dirty="0">
                <a:solidFill>
                  <a:prstClr val="black"/>
                </a:solidFill>
                <a:effectLst>
                  <a:outerShdw blurRad="38100" dist="38100" dir="2700000" algn="tl">
                    <a:srgbClr val="C0C0C0"/>
                  </a:outerShdw>
                </a:effectLst>
                <a:latin typeface="Arial" charset="0"/>
              </a:rPr>
              <a:t>ANALYZE</a:t>
            </a:r>
          </a:p>
        </p:txBody>
      </p:sp>
      <p:sp>
        <p:nvSpPr>
          <p:cNvPr id="19496" name="Rectangle 40">
            <a:extLst>
              <a:ext uri="{FF2B5EF4-FFF2-40B4-BE49-F238E27FC236}">
                <a16:creationId xmlns:a16="http://schemas.microsoft.com/office/drawing/2014/main" id="{2D856E5C-766E-2340-82E6-8585B1E9F441}"/>
              </a:ext>
            </a:extLst>
          </p:cNvPr>
          <p:cNvSpPr>
            <a:spLocks noChangeArrowheads="1"/>
          </p:cNvSpPr>
          <p:nvPr/>
        </p:nvSpPr>
        <p:spPr bwMode="auto">
          <a:xfrm>
            <a:off x="8686800" y="1397000"/>
            <a:ext cx="1371600" cy="287338"/>
          </a:xfrm>
          <a:prstGeom prst="rect">
            <a:avLst/>
          </a:prstGeom>
          <a:noFill/>
          <a:ln w="12700">
            <a:noFill/>
            <a:miter lim="800000"/>
            <a:headEnd/>
            <a:tailEnd/>
          </a:ln>
          <a:effectLst/>
        </p:spPr>
        <p:txBody>
          <a:bodyPr lIns="88900" tIns="44450" rIns="88900" bIns="44450">
            <a:spAutoFit/>
          </a:bodyPr>
          <a:lstStyle/>
          <a:p>
            <a:pPr algn="ctr" defTabSz="885825">
              <a:defRPr/>
            </a:pPr>
            <a:r>
              <a:rPr lang="en-US" sz="1300" b="1" u="sng" dirty="0">
                <a:solidFill>
                  <a:prstClr val="black"/>
                </a:solidFill>
                <a:effectLst>
                  <a:outerShdw blurRad="38100" dist="38100" dir="2700000" algn="tl">
                    <a:srgbClr val="C0C0C0"/>
                  </a:outerShdw>
                </a:effectLst>
                <a:latin typeface="Arial" charset="0"/>
              </a:rPr>
              <a:t>IMPROVE</a:t>
            </a:r>
          </a:p>
        </p:txBody>
      </p:sp>
      <p:sp>
        <p:nvSpPr>
          <p:cNvPr id="15387" name="Line 43">
            <a:extLst>
              <a:ext uri="{FF2B5EF4-FFF2-40B4-BE49-F238E27FC236}">
                <a16:creationId xmlns:a16="http://schemas.microsoft.com/office/drawing/2014/main" id="{FBC9D1E8-E822-3F42-9A28-26B2624A13BF}"/>
              </a:ext>
            </a:extLst>
          </p:cNvPr>
          <p:cNvSpPr>
            <a:spLocks noChangeShapeType="1"/>
          </p:cNvSpPr>
          <p:nvPr/>
        </p:nvSpPr>
        <p:spPr bwMode="auto">
          <a:xfrm flipH="1">
            <a:off x="7935119" y="1467277"/>
            <a:ext cx="38100" cy="5187950"/>
          </a:xfrm>
          <a:prstGeom prst="line">
            <a:avLst/>
          </a:prstGeom>
          <a:noFill/>
          <a:ln w="12700"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pPr defTabSz="457200"/>
            <a:endParaRPr lang="en-US">
              <a:solidFill>
                <a:prstClr val="black"/>
              </a:solidFill>
              <a:latin typeface="Rockwell" panose="02060603020205020403"/>
            </a:endParaRPr>
          </a:p>
        </p:txBody>
      </p:sp>
      <p:sp>
        <p:nvSpPr>
          <p:cNvPr id="15388" name="Rectangle 45">
            <a:extLst>
              <a:ext uri="{FF2B5EF4-FFF2-40B4-BE49-F238E27FC236}">
                <a16:creationId xmlns:a16="http://schemas.microsoft.com/office/drawing/2014/main" id="{9AF3EECE-F895-314B-8A0D-D7788CE44D6E}"/>
              </a:ext>
            </a:extLst>
          </p:cNvPr>
          <p:cNvSpPr>
            <a:spLocks noChangeArrowheads="1"/>
          </p:cNvSpPr>
          <p:nvPr/>
        </p:nvSpPr>
        <p:spPr bwMode="auto">
          <a:xfrm>
            <a:off x="4851400" y="698500"/>
            <a:ext cx="5816600" cy="215900"/>
          </a:xfrm>
          <a:prstGeom prst="rect">
            <a:avLst/>
          </a:prstGeom>
          <a:solidFill>
            <a:schemeClr val="bg1"/>
          </a:soli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defTabSz="457200">
              <a:spcBef>
                <a:spcPct val="0"/>
              </a:spcBef>
              <a:buNone/>
            </a:pPr>
            <a:endParaRPr lang="en-US" altLang="en-US" sz="2400">
              <a:solidFill>
                <a:prstClr val="black"/>
              </a:solidFill>
            </a:endParaRPr>
          </a:p>
        </p:txBody>
      </p:sp>
      <p:sp>
        <p:nvSpPr>
          <p:cNvPr id="15389" name="Text Box 46">
            <a:extLst>
              <a:ext uri="{FF2B5EF4-FFF2-40B4-BE49-F238E27FC236}">
                <a16:creationId xmlns:a16="http://schemas.microsoft.com/office/drawing/2014/main" id="{C2107F09-2E93-F848-9DDE-E0E1108EAB25}"/>
              </a:ext>
            </a:extLst>
          </p:cNvPr>
          <p:cNvSpPr txBox="1">
            <a:spLocks noChangeArrowheads="1"/>
          </p:cNvSpPr>
          <p:nvPr/>
        </p:nvSpPr>
        <p:spPr bwMode="auto">
          <a:xfrm>
            <a:off x="5475288" y="609600"/>
            <a:ext cx="5040312"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Times New Roman" panose="02020603050405020304" pitchFamily="18" charset="0"/>
              </a:defRPr>
            </a:lvl1pPr>
            <a:lvl2pPr marL="742950" indent="-285750">
              <a:spcBef>
                <a:spcPct val="20000"/>
              </a:spcBef>
              <a:buChar char="–"/>
              <a:defRPr sz="2800">
                <a:solidFill>
                  <a:schemeClr val="tx1"/>
                </a:solidFill>
                <a:latin typeface="Times New Roman" panose="02020603050405020304" pitchFamily="18" charset="0"/>
              </a:defRPr>
            </a:lvl2pPr>
            <a:lvl3pPr marL="1143000" indent="-228600">
              <a:spcBef>
                <a:spcPct val="20000"/>
              </a:spcBef>
              <a:buChar char="•"/>
              <a:defRPr sz="2400">
                <a:solidFill>
                  <a:schemeClr val="tx1"/>
                </a:solidFill>
                <a:latin typeface="Times New Roman" panose="02020603050405020304" pitchFamily="18" charset="0"/>
              </a:defRPr>
            </a:lvl3pPr>
            <a:lvl4pPr marL="1600200" indent="-228600">
              <a:spcBef>
                <a:spcPct val="20000"/>
              </a:spcBef>
              <a:buChar char="–"/>
              <a:defRPr sz="2000">
                <a:solidFill>
                  <a:schemeClr val="tx1"/>
                </a:solidFill>
                <a:latin typeface="Times New Roman" panose="02020603050405020304" pitchFamily="18" charset="0"/>
              </a:defRPr>
            </a:lvl4pPr>
            <a:lvl5pPr marL="2057400" indent="-228600">
              <a:spcBef>
                <a:spcPct val="20000"/>
              </a:spcBef>
              <a:buChar char="»"/>
              <a:defRPr sz="2000">
                <a:solidFill>
                  <a:schemeClr val="tx1"/>
                </a:solidFill>
                <a:latin typeface="Times New Roman" panose="02020603050405020304" pitchFamily="18" charset="0"/>
              </a:defRPr>
            </a:lvl5pPr>
            <a:lvl6pPr marL="2514600" indent="-228600" eaLnBrk="0" fontAlgn="base" hangingPunct="0">
              <a:spcBef>
                <a:spcPct val="20000"/>
              </a:spcBef>
              <a:spcAft>
                <a:spcPct val="0"/>
              </a:spcAft>
              <a:buChar char="»"/>
              <a:defRPr sz="2000">
                <a:solidFill>
                  <a:schemeClr val="tx1"/>
                </a:solidFill>
                <a:latin typeface="Times New Roman" panose="02020603050405020304" pitchFamily="18" charset="0"/>
              </a:defRPr>
            </a:lvl6pPr>
            <a:lvl7pPr marL="2971800" indent="-228600" eaLnBrk="0" fontAlgn="base" hangingPunct="0">
              <a:spcBef>
                <a:spcPct val="20000"/>
              </a:spcBef>
              <a:spcAft>
                <a:spcPct val="0"/>
              </a:spcAft>
              <a:buChar char="»"/>
              <a:defRPr sz="2000">
                <a:solidFill>
                  <a:schemeClr val="tx1"/>
                </a:solidFill>
                <a:latin typeface="Times New Roman" panose="02020603050405020304" pitchFamily="18" charset="0"/>
              </a:defRPr>
            </a:lvl7pPr>
            <a:lvl8pPr marL="3429000" indent="-228600" eaLnBrk="0" fontAlgn="base" hangingPunct="0">
              <a:spcBef>
                <a:spcPct val="20000"/>
              </a:spcBef>
              <a:spcAft>
                <a:spcPct val="0"/>
              </a:spcAft>
              <a:buChar char="»"/>
              <a:defRPr sz="2000">
                <a:solidFill>
                  <a:schemeClr val="tx1"/>
                </a:solidFill>
                <a:latin typeface="Times New Roman" panose="02020603050405020304" pitchFamily="18" charset="0"/>
              </a:defRPr>
            </a:lvl8pPr>
            <a:lvl9pPr marL="3886200" indent="-228600" eaLnBrk="0" fontAlgn="base" hangingPunct="0">
              <a:spcBef>
                <a:spcPct val="20000"/>
              </a:spcBef>
              <a:spcAft>
                <a:spcPct val="0"/>
              </a:spcAft>
              <a:buChar char="»"/>
              <a:defRPr sz="2000">
                <a:solidFill>
                  <a:schemeClr val="tx1"/>
                </a:solidFill>
                <a:latin typeface="Times New Roman" panose="02020603050405020304" pitchFamily="18" charset="0"/>
              </a:defRPr>
            </a:lvl9pPr>
          </a:lstStyle>
          <a:p>
            <a:pPr algn="r" defTabSz="457200">
              <a:spcBef>
                <a:spcPct val="50000"/>
              </a:spcBef>
              <a:buNone/>
            </a:pPr>
            <a:r>
              <a:rPr lang="en-US" altLang="en-US" sz="1200" dirty="0" err="1">
                <a:solidFill>
                  <a:srgbClr val="242852"/>
                </a:solidFill>
                <a:latin typeface="Arial" panose="020B0604020202020204" pitchFamily="34" charset="0"/>
              </a:rPr>
              <a:t>Kristan</a:t>
            </a:r>
            <a:r>
              <a:rPr lang="en-US" altLang="en-US" sz="1200" dirty="0">
                <a:solidFill>
                  <a:srgbClr val="242852"/>
                </a:solidFill>
                <a:latin typeface="Arial" panose="020B0604020202020204" pitchFamily="34" charset="0"/>
              </a:rPr>
              <a:t> Rodriguez</a:t>
            </a:r>
          </a:p>
        </p:txBody>
      </p:sp>
      <p:sp>
        <p:nvSpPr>
          <p:cNvPr id="15390" name="Line 54">
            <a:extLst>
              <a:ext uri="{FF2B5EF4-FFF2-40B4-BE49-F238E27FC236}">
                <a16:creationId xmlns:a16="http://schemas.microsoft.com/office/drawing/2014/main" id="{CE1351E2-4A3F-4342-8525-95DAE32F38DF}"/>
              </a:ext>
            </a:extLst>
          </p:cNvPr>
          <p:cNvSpPr>
            <a:spLocks noChangeShapeType="1"/>
          </p:cNvSpPr>
          <p:nvPr/>
        </p:nvSpPr>
        <p:spPr bwMode="auto">
          <a:xfrm flipH="1">
            <a:off x="2211714" y="1684338"/>
            <a:ext cx="0" cy="4894263"/>
          </a:xfrm>
          <a:prstGeom prst="line">
            <a:avLst/>
          </a:prstGeom>
          <a:noFill/>
          <a:ln w="12700" cap="rnd">
            <a:solidFill>
              <a:schemeClr val="tx1"/>
            </a:solidFill>
            <a:prstDash val="sysDot"/>
            <a:round/>
            <a:headEnd/>
            <a:tailEnd/>
          </a:ln>
          <a:extLst>
            <a:ext uri="{909E8E84-426E-40DD-AFC4-6F175D3DCCD1}">
              <a14:hiddenFill xmlns:a14="http://schemas.microsoft.com/office/drawing/2010/main">
                <a:noFill/>
              </a14:hiddenFill>
            </a:ext>
          </a:extLst>
        </p:spPr>
        <p:txBody>
          <a:bodyPr wrap="none" anchor="ctr"/>
          <a:lstStyle/>
          <a:p>
            <a:pPr defTabSz="457200"/>
            <a:endParaRPr lang="en-US">
              <a:solidFill>
                <a:prstClr val="black"/>
              </a:solidFill>
              <a:latin typeface="Rockwell" panose="02060603020205020403"/>
            </a:endParaRPr>
          </a:p>
        </p:txBody>
      </p:sp>
      <p:sp>
        <p:nvSpPr>
          <p:cNvPr id="19534" name="Rectangle 78">
            <a:extLst>
              <a:ext uri="{FF2B5EF4-FFF2-40B4-BE49-F238E27FC236}">
                <a16:creationId xmlns:a16="http://schemas.microsoft.com/office/drawing/2014/main" id="{1032419B-148D-3B4A-A7C7-4654324806E4}"/>
              </a:ext>
            </a:extLst>
          </p:cNvPr>
          <p:cNvSpPr>
            <a:spLocks noChangeArrowheads="1"/>
          </p:cNvSpPr>
          <p:nvPr/>
        </p:nvSpPr>
        <p:spPr bwMode="auto">
          <a:xfrm>
            <a:off x="8686800" y="3962400"/>
            <a:ext cx="1371600" cy="1490152"/>
          </a:xfrm>
          <a:prstGeom prst="rect">
            <a:avLst/>
          </a:prstGeom>
          <a:noFill/>
          <a:ln w="12700">
            <a:noFill/>
            <a:miter lim="800000"/>
            <a:headEnd/>
            <a:tailEnd/>
          </a:ln>
          <a:effectLst/>
        </p:spPr>
        <p:txBody>
          <a:bodyPr lIns="88900" tIns="44450" rIns="88900" bIns="44450">
            <a:spAutoFit/>
          </a:bodyPr>
          <a:lstStyle/>
          <a:p>
            <a:pPr algn="ctr" defTabSz="885825">
              <a:defRPr/>
            </a:pPr>
            <a:endParaRPr lang="en-US" sz="1300" b="1" u="sng" dirty="0">
              <a:solidFill>
                <a:prstClr val="black"/>
              </a:solidFill>
              <a:effectLst>
                <a:outerShdw blurRad="38100" dist="38100" dir="2700000" algn="tl">
                  <a:srgbClr val="C0C0C0"/>
                </a:outerShdw>
              </a:effectLst>
              <a:latin typeface="Arial" charset="0"/>
            </a:endParaRPr>
          </a:p>
          <a:p>
            <a:pPr algn="ctr" defTabSz="885825">
              <a:defRPr/>
            </a:pPr>
            <a:endParaRPr lang="en-US" sz="1300" b="1" u="sng" dirty="0">
              <a:solidFill>
                <a:prstClr val="black"/>
              </a:solidFill>
              <a:effectLst>
                <a:outerShdw blurRad="38100" dist="38100" dir="2700000" algn="tl">
                  <a:srgbClr val="C0C0C0"/>
                </a:outerShdw>
              </a:effectLst>
              <a:latin typeface="Arial" charset="0"/>
            </a:endParaRPr>
          </a:p>
          <a:p>
            <a:pPr algn="ctr" defTabSz="885825">
              <a:defRPr/>
            </a:pPr>
            <a:endParaRPr lang="en-US" sz="1300" b="1" u="sng" dirty="0">
              <a:solidFill>
                <a:prstClr val="black"/>
              </a:solidFill>
              <a:effectLst>
                <a:outerShdw blurRad="38100" dist="38100" dir="2700000" algn="tl">
                  <a:srgbClr val="C0C0C0"/>
                </a:outerShdw>
              </a:effectLst>
              <a:latin typeface="Arial" charset="0"/>
            </a:endParaRPr>
          </a:p>
          <a:p>
            <a:pPr algn="ctr" defTabSz="885825">
              <a:defRPr/>
            </a:pPr>
            <a:endParaRPr lang="en-US" sz="1300" b="1" u="sng" dirty="0">
              <a:solidFill>
                <a:prstClr val="black"/>
              </a:solidFill>
              <a:effectLst>
                <a:outerShdw blurRad="38100" dist="38100" dir="2700000" algn="tl">
                  <a:srgbClr val="C0C0C0"/>
                </a:outerShdw>
              </a:effectLst>
              <a:latin typeface="Arial" charset="0"/>
            </a:endParaRPr>
          </a:p>
          <a:p>
            <a:pPr algn="ctr" defTabSz="885825">
              <a:defRPr/>
            </a:pPr>
            <a:endParaRPr lang="en-US" sz="1300" b="1" u="sng" dirty="0">
              <a:solidFill>
                <a:prstClr val="black"/>
              </a:solidFill>
              <a:effectLst>
                <a:outerShdw blurRad="38100" dist="38100" dir="2700000" algn="tl">
                  <a:srgbClr val="C0C0C0"/>
                </a:outerShdw>
              </a:effectLst>
              <a:latin typeface="Arial" charset="0"/>
            </a:endParaRPr>
          </a:p>
          <a:p>
            <a:pPr algn="ctr" defTabSz="885825">
              <a:defRPr/>
            </a:pPr>
            <a:endParaRPr lang="en-US" sz="1300" b="1" u="sng" dirty="0">
              <a:solidFill>
                <a:prstClr val="black"/>
              </a:solidFill>
              <a:effectLst>
                <a:outerShdw blurRad="38100" dist="38100" dir="2700000" algn="tl">
                  <a:srgbClr val="C0C0C0"/>
                </a:outerShdw>
              </a:effectLst>
              <a:latin typeface="Arial" charset="0"/>
            </a:endParaRPr>
          </a:p>
          <a:p>
            <a:pPr algn="ctr" defTabSz="885825">
              <a:defRPr/>
            </a:pPr>
            <a:r>
              <a:rPr lang="en-US" sz="1300" b="1" u="sng" dirty="0">
                <a:solidFill>
                  <a:prstClr val="black"/>
                </a:solidFill>
                <a:effectLst>
                  <a:outerShdw blurRad="38100" dist="38100" dir="2700000" algn="tl">
                    <a:srgbClr val="C0C0C0"/>
                  </a:outerShdw>
                </a:effectLst>
                <a:latin typeface="Arial" charset="0"/>
              </a:rPr>
              <a:t>CONTROL</a:t>
            </a:r>
          </a:p>
        </p:txBody>
      </p:sp>
      <p:pic>
        <p:nvPicPr>
          <p:cNvPr id="15394" name="Picture 2">
            <a:extLst>
              <a:ext uri="{FF2B5EF4-FFF2-40B4-BE49-F238E27FC236}">
                <a16:creationId xmlns:a16="http://schemas.microsoft.com/office/drawing/2014/main" id="{88F1DFED-8862-2148-B5ED-9FD676C541A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9713" y="150000"/>
            <a:ext cx="835025" cy="860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a:extLst>
              <a:ext uri="{FF2B5EF4-FFF2-40B4-BE49-F238E27FC236}">
                <a16:creationId xmlns:a16="http://schemas.microsoft.com/office/drawing/2014/main" id="{847D1BCF-8851-5146-8235-A17106825CB2}"/>
              </a:ext>
            </a:extLst>
          </p:cNvPr>
          <p:cNvSpPr txBox="1"/>
          <p:nvPr/>
        </p:nvSpPr>
        <p:spPr>
          <a:xfrm>
            <a:off x="178395" y="1684338"/>
            <a:ext cx="2101582" cy="1954381"/>
          </a:xfrm>
          <a:prstGeom prst="rect">
            <a:avLst/>
          </a:prstGeom>
          <a:noFill/>
        </p:spPr>
        <p:txBody>
          <a:bodyPr wrap="square" rtlCol="0">
            <a:spAutoFit/>
          </a:bodyPr>
          <a:lstStyle/>
          <a:p>
            <a:pPr marL="171450" indent="-171450" defTabSz="457200">
              <a:buFont typeface="Wingdings" pitchFamily="2" charset="2"/>
              <a:buChar char="Ø"/>
            </a:pPr>
            <a:r>
              <a:rPr lang="en-US" sz="1100" dirty="0">
                <a:solidFill>
                  <a:prstClr val="black"/>
                </a:solidFill>
                <a:latin typeface="Rockwell" panose="02060603020205020403"/>
              </a:rPr>
              <a:t>Growing Family making Saving money difficult</a:t>
            </a:r>
          </a:p>
          <a:p>
            <a:pPr marL="171450" indent="-171450" defTabSz="457200">
              <a:buFont typeface="Wingdings" pitchFamily="2" charset="2"/>
              <a:buChar char="Ø"/>
            </a:pPr>
            <a:r>
              <a:rPr lang="en-US" sz="1100" dirty="0">
                <a:solidFill>
                  <a:prstClr val="black"/>
                </a:solidFill>
                <a:latin typeface="Rockwell" panose="02060603020205020403"/>
              </a:rPr>
              <a:t>Reliance on credit cards and loans.</a:t>
            </a:r>
          </a:p>
          <a:p>
            <a:pPr marL="171450" indent="-171450" defTabSz="457200">
              <a:buFont typeface="Wingdings" pitchFamily="2" charset="2"/>
              <a:buChar char="Ø"/>
            </a:pPr>
            <a:r>
              <a:rPr lang="en-US" sz="1100" dirty="0">
                <a:solidFill>
                  <a:prstClr val="black"/>
                </a:solidFill>
                <a:latin typeface="Rockwell" panose="02060603020205020403"/>
              </a:rPr>
              <a:t>Not able to take family trips for summer or spring break.</a:t>
            </a:r>
          </a:p>
          <a:p>
            <a:pPr marL="171450" indent="-171450" defTabSz="457200">
              <a:buFont typeface="Wingdings" pitchFamily="2" charset="2"/>
              <a:buChar char="Ø"/>
            </a:pPr>
            <a:r>
              <a:rPr lang="en-US" sz="1100" dirty="0">
                <a:solidFill>
                  <a:prstClr val="black"/>
                </a:solidFill>
                <a:latin typeface="Rockwell" panose="02060603020205020403"/>
              </a:rPr>
              <a:t>Kids have become restless during breaks.</a:t>
            </a:r>
          </a:p>
          <a:p>
            <a:pPr marL="171450" indent="-171450" defTabSz="457200">
              <a:buFont typeface="Wingdings" pitchFamily="2" charset="2"/>
              <a:buChar char="Ø"/>
            </a:pPr>
            <a:r>
              <a:rPr lang="en-US" sz="1100" dirty="0">
                <a:solidFill>
                  <a:prstClr val="black"/>
                </a:solidFill>
                <a:latin typeface="Rockwell" panose="02060603020205020403"/>
              </a:rPr>
              <a:t>Our savings account has had very few deposits.</a:t>
            </a:r>
          </a:p>
        </p:txBody>
      </p:sp>
      <p:sp>
        <p:nvSpPr>
          <p:cNvPr id="8" name="Explosion 2 7">
            <a:extLst>
              <a:ext uri="{FF2B5EF4-FFF2-40B4-BE49-F238E27FC236}">
                <a16:creationId xmlns:a16="http://schemas.microsoft.com/office/drawing/2014/main" id="{FE8BC2C2-FD07-1D4C-B3E0-224C3C9BDAB7}"/>
              </a:ext>
            </a:extLst>
          </p:cNvPr>
          <p:cNvSpPr/>
          <p:nvPr/>
        </p:nvSpPr>
        <p:spPr>
          <a:xfrm>
            <a:off x="252814" y="3498880"/>
            <a:ext cx="1952743" cy="895202"/>
          </a:xfrm>
          <a:prstGeom prst="irregularSeal2">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r>
              <a:rPr lang="en-US" sz="1100" dirty="0">
                <a:solidFill>
                  <a:prstClr val="white"/>
                </a:solidFill>
                <a:latin typeface="Rockwell" panose="02060603020205020403"/>
              </a:rPr>
              <a:t>SQL=2.5</a:t>
            </a:r>
          </a:p>
        </p:txBody>
      </p:sp>
      <p:pic>
        <p:nvPicPr>
          <p:cNvPr id="10" name="Picture 9">
            <a:extLst>
              <a:ext uri="{FF2B5EF4-FFF2-40B4-BE49-F238E27FC236}">
                <a16:creationId xmlns:a16="http://schemas.microsoft.com/office/drawing/2014/main" id="{F307FD29-9E2A-DA4A-9027-0A54CD3B9138}"/>
              </a:ext>
            </a:extLst>
          </p:cNvPr>
          <p:cNvPicPr>
            <a:picLocks noChangeAspect="1"/>
          </p:cNvPicPr>
          <p:nvPr/>
        </p:nvPicPr>
        <p:blipFill>
          <a:blip r:embed="rId5"/>
          <a:stretch>
            <a:fillRect/>
          </a:stretch>
        </p:blipFill>
        <p:spPr>
          <a:xfrm>
            <a:off x="64470" y="4428689"/>
            <a:ext cx="1952743" cy="1785104"/>
          </a:xfrm>
          <a:prstGeom prst="rect">
            <a:avLst/>
          </a:prstGeom>
        </p:spPr>
      </p:pic>
      <p:sp>
        <p:nvSpPr>
          <p:cNvPr id="2" name="Double Wave 1">
            <a:extLst>
              <a:ext uri="{FF2B5EF4-FFF2-40B4-BE49-F238E27FC236}">
                <a16:creationId xmlns:a16="http://schemas.microsoft.com/office/drawing/2014/main" id="{6FB7BC30-0A71-014E-B4CB-DDF082842BA7}"/>
              </a:ext>
            </a:extLst>
          </p:cNvPr>
          <p:cNvSpPr/>
          <p:nvPr/>
        </p:nvSpPr>
        <p:spPr>
          <a:xfrm>
            <a:off x="7891165" y="5344811"/>
            <a:ext cx="1371600" cy="593125"/>
          </a:xfrm>
          <a:prstGeom prst="doubleWav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latin typeface="Arial" panose="020B0604020202020204" pitchFamily="34" charset="0"/>
                <a:cs typeface="Arial" panose="020B0604020202020204" pitchFamily="34" charset="0"/>
              </a:rPr>
              <a:t>SQL= 2.7</a:t>
            </a:r>
          </a:p>
          <a:p>
            <a:pPr algn="ctr"/>
            <a:r>
              <a:rPr lang="en-US" sz="1000" dirty="0">
                <a:latin typeface="Arial" panose="020B0604020202020204" pitchFamily="34" charset="0"/>
                <a:cs typeface="Arial" panose="020B0604020202020204" pitchFamily="34" charset="0"/>
              </a:rPr>
              <a:t>Improved from 2.5</a:t>
            </a:r>
          </a:p>
        </p:txBody>
      </p:sp>
      <p:graphicFrame>
        <p:nvGraphicFramePr>
          <p:cNvPr id="40" name="Chart 39">
            <a:extLst>
              <a:ext uri="{FF2B5EF4-FFF2-40B4-BE49-F238E27FC236}">
                <a16:creationId xmlns:a16="http://schemas.microsoft.com/office/drawing/2014/main" id="{62132DD7-5C9E-7A42-9971-E9840081DF6C}"/>
              </a:ext>
            </a:extLst>
          </p:cNvPr>
          <p:cNvGraphicFramePr/>
          <p:nvPr>
            <p:extLst>
              <p:ext uri="{D42A27DB-BD31-4B8C-83A1-F6EECF244321}">
                <p14:modId xmlns:p14="http://schemas.microsoft.com/office/powerpoint/2010/main" val="2159620262"/>
              </p:ext>
            </p:extLst>
          </p:nvPr>
        </p:nvGraphicFramePr>
        <p:xfrm>
          <a:off x="8039099" y="1748512"/>
          <a:ext cx="3508154" cy="1777038"/>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1" name="Chart 40">
            <a:extLst>
              <a:ext uri="{FF2B5EF4-FFF2-40B4-BE49-F238E27FC236}">
                <a16:creationId xmlns:a16="http://schemas.microsoft.com/office/drawing/2014/main" id="{17F8B72F-366B-8141-BFA8-8D6B41629F74}"/>
              </a:ext>
            </a:extLst>
          </p:cNvPr>
          <p:cNvGraphicFramePr/>
          <p:nvPr>
            <p:extLst>
              <p:ext uri="{D42A27DB-BD31-4B8C-83A1-F6EECF244321}">
                <p14:modId xmlns:p14="http://schemas.microsoft.com/office/powerpoint/2010/main" val="2816202255"/>
              </p:ext>
            </p:extLst>
          </p:nvPr>
        </p:nvGraphicFramePr>
        <p:xfrm>
          <a:off x="7995444" y="3587581"/>
          <a:ext cx="3551809" cy="1490152"/>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43" name="Table 6">
            <a:extLst>
              <a:ext uri="{FF2B5EF4-FFF2-40B4-BE49-F238E27FC236}">
                <a16:creationId xmlns:a16="http://schemas.microsoft.com/office/drawing/2014/main" id="{C669F685-062E-8149-90AB-E48D2AD9B8A1}"/>
              </a:ext>
            </a:extLst>
          </p:cNvPr>
          <p:cNvGraphicFramePr>
            <a:graphicFrameLocks noGrp="1"/>
          </p:cNvGraphicFramePr>
          <p:nvPr>
            <p:extLst>
              <p:ext uri="{D42A27DB-BD31-4B8C-83A1-F6EECF244321}">
                <p14:modId xmlns:p14="http://schemas.microsoft.com/office/powerpoint/2010/main" val="90855927"/>
              </p:ext>
            </p:extLst>
          </p:nvPr>
        </p:nvGraphicFramePr>
        <p:xfrm>
          <a:off x="2375228" y="1772926"/>
          <a:ext cx="2038976" cy="1715547"/>
        </p:xfrm>
        <a:graphic>
          <a:graphicData uri="http://schemas.openxmlformats.org/drawingml/2006/table">
            <a:tbl>
              <a:tblPr firstRow="1" bandRow="1">
                <a:tableStyleId>{5C22544A-7EE6-4342-B048-85BDC9FD1C3A}</a:tableStyleId>
              </a:tblPr>
              <a:tblGrid>
                <a:gridCol w="2038976">
                  <a:extLst>
                    <a:ext uri="{9D8B030D-6E8A-4147-A177-3AD203B41FA5}">
                      <a16:colId xmlns:a16="http://schemas.microsoft.com/office/drawing/2014/main" val="1474646211"/>
                    </a:ext>
                  </a:extLst>
                </a:gridCol>
              </a:tblGrid>
              <a:tr h="249692">
                <a:tc>
                  <a:txBody>
                    <a:bodyPr/>
                    <a:lstStyle/>
                    <a:p>
                      <a:r>
                        <a:rPr lang="en-US" sz="700" dirty="0"/>
                        <a:t>Ideal Sample Size</a:t>
                      </a:r>
                    </a:p>
                  </a:txBody>
                  <a:tcPr marL="46979" marR="46979" marT="23489" marB="23489"/>
                </a:tc>
                <a:extLst>
                  <a:ext uri="{0D108BD9-81ED-4DB2-BD59-A6C34878D82A}">
                    <a16:rowId xmlns:a16="http://schemas.microsoft.com/office/drawing/2014/main" val="4002860483"/>
                  </a:ext>
                </a:extLst>
              </a:tr>
              <a:tr h="152041">
                <a:tc>
                  <a:txBody>
                    <a:bodyPr/>
                    <a:lstStyle/>
                    <a:p>
                      <a:r>
                        <a:rPr lang="en-US" sz="700" dirty="0"/>
                        <a:t>n=(z*sigma/E)2</a:t>
                      </a:r>
                    </a:p>
                  </a:txBody>
                  <a:tcPr marL="46979" marR="46979" marT="23489" marB="23489"/>
                </a:tc>
                <a:extLst>
                  <a:ext uri="{0D108BD9-81ED-4DB2-BD59-A6C34878D82A}">
                    <a16:rowId xmlns:a16="http://schemas.microsoft.com/office/drawing/2014/main" val="3291394735"/>
                  </a:ext>
                </a:extLst>
              </a:tr>
              <a:tr h="249692">
                <a:tc>
                  <a:txBody>
                    <a:bodyPr/>
                    <a:lstStyle/>
                    <a:p>
                      <a:r>
                        <a:rPr lang="en-US" sz="700" dirty="0"/>
                        <a:t>E=200-dollar difference</a:t>
                      </a:r>
                    </a:p>
                  </a:txBody>
                  <a:tcPr marL="46979" marR="46979" marT="23489" marB="23489"/>
                </a:tc>
                <a:extLst>
                  <a:ext uri="{0D108BD9-81ED-4DB2-BD59-A6C34878D82A}">
                    <a16:rowId xmlns:a16="http://schemas.microsoft.com/office/drawing/2014/main" val="3874022187"/>
                  </a:ext>
                </a:extLst>
              </a:tr>
              <a:tr h="152041">
                <a:tc>
                  <a:txBody>
                    <a:bodyPr/>
                    <a:lstStyle/>
                    <a:p>
                      <a:r>
                        <a:rPr lang="en-US" sz="700" dirty="0"/>
                        <a:t>Std dev= 832.32</a:t>
                      </a:r>
                    </a:p>
                  </a:txBody>
                  <a:tcPr marL="46979" marR="46979" marT="23489" marB="23489"/>
                </a:tc>
                <a:extLst>
                  <a:ext uri="{0D108BD9-81ED-4DB2-BD59-A6C34878D82A}">
                    <a16:rowId xmlns:a16="http://schemas.microsoft.com/office/drawing/2014/main" val="266471203"/>
                  </a:ext>
                </a:extLst>
              </a:tr>
              <a:tr h="351839">
                <a:tc>
                  <a:txBody>
                    <a:bodyPr/>
                    <a:lstStyle/>
                    <a:p>
                      <a:r>
                        <a:rPr lang="en-US" sz="700" dirty="0"/>
                        <a:t>Z*=1.96(95% confidence interval)</a:t>
                      </a:r>
                    </a:p>
                  </a:txBody>
                  <a:tcPr marL="46979" marR="46979" marT="23489" marB="23489"/>
                </a:tc>
                <a:extLst>
                  <a:ext uri="{0D108BD9-81ED-4DB2-BD59-A6C34878D82A}">
                    <a16:rowId xmlns:a16="http://schemas.microsoft.com/office/drawing/2014/main" val="2431222418"/>
                  </a:ext>
                </a:extLst>
              </a:tr>
              <a:tr h="152041">
                <a:tc>
                  <a:txBody>
                    <a:bodyPr/>
                    <a:lstStyle/>
                    <a:p>
                      <a:endParaRPr lang="en-US" sz="700"/>
                    </a:p>
                  </a:txBody>
                  <a:tcPr marL="46979" marR="46979" marT="23489" marB="23489"/>
                </a:tc>
                <a:extLst>
                  <a:ext uri="{0D108BD9-81ED-4DB2-BD59-A6C34878D82A}">
                    <a16:rowId xmlns:a16="http://schemas.microsoft.com/office/drawing/2014/main" val="2613232380"/>
                  </a:ext>
                </a:extLst>
              </a:tr>
              <a:tr h="152041">
                <a:tc>
                  <a:txBody>
                    <a:bodyPr/>
                    <a:lstStyle/>
                    <a:p>
                      <a:pPr algn="r"/>
                      <a:r>
                        <a:rPr lang="en-US" sz="700" dirty="0"/>
                        <a:t>66.532342173696</a:t>
                      </a:r>
                    </a:p>
                  </a:txBody>
                  <a:tcPr marL="46979" marR="46979" marT="23489" marB="23489"/>
                </a:tc>
                <a:extLst>
                  <a:ext uri="{0D108BD9-81ED-4DB2-BD59-A6C34878D82A}">
                    <a16:rowId xmlns:a16="http://schemas.microsoft.com/office/drawing/2014/main" val="1564069495"/>
                  </a:ext>
                </a:extLst>
              </a:tr>
              <a:tr h="249692">
                <a:tc>
                  <a:txBody>
                    <a:bodyPr/>
                    <a:lstStyle/>
                    <a:p>
                      <a:r>
                        <a:rPr lang="en-US" sz="700" dirty="0"/>
                        <a:t>Minimum Sample Size is 67</a:t>
                      </a:r>
                    </a:p>
                  </a:txBody>
                  <a:tcPr marL="46979" marR="46979" marT="23489" marB="23489"/>
                </a:tc>
                <a:extLst>
                  <a:ext uri="{0D108BD9-81ED-4DB2-BD59-A6C34878D82A}">
                    <a16:rowId xmlns:a16="http://schemas.microsoft.com/office/drawing/2014/main" val="3856613812"/>
                  </a:ext>
                </a:extLst>
              </a:tr>
            </a:tbl>
          </a:graphicData>
        </a:graphic>
      </p:graphicFrame>
      <p:graphicFrame>
        <p:nvGraphicFramePr>
          <p:cNvPr id="45" name="Content Placeholder 5">
            <a:extLst>
              <a:ext uri="{FF2B5EF4-FFF2-40B4-BE49-F238E27FC236}">
                <a16:creationId xmlns:a16="http://schemas.microsoft.com/office/drawing/2014/main" id="{F89296D9-4629-0143-A324-064EE98975FC}"/>
              </a:ext>
            </a:extLst>
          </p:cNvPr>
          <p:cNvGraphicFramePr>
            <a:graphicFrameLocks/>
          </p:cNvGraphicFramePr>
          <p:nvPr>
            <p:extLst>
              <p:ext uri="{D42A27DB-BD31-4B8C-83A1-F6EECF244321}">
                <p14:modId xmlns:p14="http://schemas.microsoft.com/office/powerpoint/2010/main" val="1311540364"/>
              </p:ext>
            </p:extLst>
          </p:nvPr>
        </p:nvGraphicFramePr>
        <p:xfrm>
          <a:off x="2289190" y="4279345"/>
          <a:ext cx="2038975" cy="1930420"/>
        </p:xfrm>
        <a:graphic>
          <a:graphicData uri="http://schemas.openxmlformats.org/drawingml/2006/table">
            <a:tbl>
              <a:tblPr>
                <a:tableStyleId>{5C22544A-7EE6-4342-B048-85BDC9FD1C3A}</a:tableStyleId>
              </a:tblPr>
              <a:tblGrid>
                <a:gridCol w="866782">
                  <a:extLst>
                    <a:ext uri="{9D8B030D-6E8A-4147-A177-3AD203B41FA5}">
                      <a16:colId xmlns:a16="http://schemas.microsoft.com/office/drawing/2014/main" val="20000"/>
                    </a:ext>
                  </a:extLst>
                </a:gridCol>
                <a:gridCol w="305473">
                  <a:extLst>
                    <a:ext uri="{9D8B030D-6E8A-4147-A177-3AD203B41FA5}">
                      <a16:colId xmlns:a16="http://schemas.microsoft.com/office/drawing/2014/main" val="20001"/>
                    </a:ext>
                  </a:extLst>
                </a:gridCol>
                <a:gridCol w="260786">
                  <a:extLst>
                    <a:ext uri="{9D8B030D-6E8A-4147-A177-3AD203B41FA5}">
                      <a16:colId xmlns:a16="http://schemas.microsoft.com/office/drawing/2014/main" val="20002"/>
                    </a:ext>
                  </a:extLst>
                </a:gridCol>
                <a:gridCol w="605934">
                  <a:extLst>
                    <a:ext uri="{9D8B030D-6E8A-4147-A177-3AD203B41FA5}">
                      <a16:colId xmlns:a16="http://schemas.microsoft.com/office/drawing/2014/main" val="20003"/>
                    </a:ext>
                  </a:extLst>
                </a:gridCol>
              </a:tblGrid>
              <a:tr h="232034">
                <a:tc>
                  <a:txBody>
                    <a:bodyPr/>
                    <a:lstStyle/>
                    <a:p>
                      <a:pPr algn="ctr" fontAlgn="b"/>
                      <a:r>
                        <a:rPr lang="en-US" sz="600" b="1" u="none" strike="noStrike">
                          <a:solidFill>
                            <a:srgbClr val="002060"/>
                          </a:solidFill>
                          <a:effectLst/>
                        </a:rPr>
                        <a:t>Questions About the Process</a:t>
                      </a:r>
                      <a:endParaRPr lang="en-US" sz="600" b="1" i="0" u="none" strike="noStrike">
                        <a:solidFill>
                          <a:srgbClr val="002060"/>
                        </a:solidFill>
                        <a:effectLst/>
                        <a:latin typeface="Calibri" charset="0"/>
                      </a:endParaRP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l" fontAlgn="b"/>
                      <a:r>
                        <a:rPr lang="en-US" sz="500" b="1" u="none" strike="noStrike">
                          <a:solidFill>
                            <a:srgbClr val="002060"/>
                          </a:solidFill>
                          <a:effectLst/>
                        </a:rPr>
                        <a:t>Stratification Factors</a:t>
                      </a:r>
                      <a:endParaRPr lang="en-US" sz="500" b="1" i="0" u="none" strike="noStrike">
                        <a:solidFill>
                          <a:srgbClr val="002060"/>
                        </a:solidFill>
                        <a:effectLst/>
                        <a:latin typeface="Calibri" charset="0"/>
                      </a:endParaRPr>
                    </a:p>
                  </a:txBody>
                  <a:tcPr marL="3736" marR="3736" marT="3736" marB="0" anchor="b"/>
                </a:tc>
                <a:tc>
                  <a:txBody>
                    <a:bodyPr/>
                    <a:lstStyle/>
                    <a:p>
                      <a:pPr algn="ctr" fontAlgn="b"/>
                      <a:r>
                        <a:rPr lang="en-US" sz="600" b="1" u="none" strike="noStrike">
                          <a:solidFill>
                            <a:srgbClr val="002060"/>
                          </a:solidFill>
                          <a:effectLst/>
                        </a:rPr>
                        <a:t>Measurements </a:t>
                      </a:r>
                      <a:endParaRPr lang="en-US" sz="600" b="1" i="0" u="none" strike="noStrike">
                        <a:solidFill>
                          <a:srgbClr val="002060"/>
                        </a:solidFill>
                        <a:effectLst/>
                        <a:latin typeface="Calibri" charset="0"/>
                      </a:endParaRPr>
                    </a:p>
                  </a:txBody>
                  <a:tcPr marL="3736" marR="3736" marT="3736" marB="0" anchor="b"/>
                </a:tc>
                <a:extLst>
                  <a:ext uri="{0D108BD9-81ED-4DB2-BD59-A6C34878D82A}">
                    <a16:rowId xmlns:a16="http://schemas.microsoft.com/office/drawing/2014/main" val="10000"/>
                  </a:ext>
                </a:extLst>
              </a:tr>
              <a:tr h="232034">
                <a:tc>
                  <a:txBody>
                    <a:bodyPr/>
                    <a:lstStyle/>
                    <a:p>
                      <a:pPr algn="l" fontAlgn="b"/>
                      <a:r>
                        <a:rPr lang="en-US" sz="400" b="0" i="0" u="none" strike="noStrike">
                          <a:solidFill>
                            <a:srgbClr val="002060"/>
                          </a:solidFill>
                          <a:effectLst/>
                          <a:latin typeface="Calibri" charset="0"/>
                        </a:rPr>
                        <a:t>How much money is spent daily?</a:t>
                      </a: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l" fontAlgn="b"/>
                      <a:r>
                        <a:rPr lang="en-US" sz="500" b="1" u="none" strike="noStrike">
                          <a:solidFill>
                            <a:srgbClr val="002060"/>
                          </a:solidFill>
                          <a:effectLst/>
                        </a:rPr>
                        <a:t>        X Variables</a:t>
                      </a:r>
                      <a:endParaRPr lang="en-US" sz="500" b="1" i="0" u="none" strike="noStrike">
                        <a:solidFill>
                          <a:srgbClr val="002060"/>
                        </a:solidFill>
                        <a:effectLst/>
                        <a:latin typeface="Calibri" charset="0"/>
                      </a:endParaRP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extLst>
                  <a:ext uri="{0D108BD9-81ED-4DB2-BD59-A6C34878D82A}">
                    <a16:rowId xmlns:a16="http://schemas.microsoft.com/office/drawing/2014/main" val="10001"/>
                  </a:ext>
                </a:extLst>
              </a:tr>
              <a:tr h="134192">
                <a:tc>
                  <a:txBody>
                    <a:bodyPr/>
                    <a:lstStyle/>
                    <a:p>
                      <a:pPr algn="l" fontAlgn="b"/>
                      <a:r>
                        <a:rPr lang="en-US" sz="400" b="0" i="0" u="none" strike="noStrike">
                          <a:solidFill>
                            <a:srgbClr val="002060"/>
                          </a:solidFill>
                          <a:effectLst/>
                          <a:latin typeface="Calibri" charset="0"/>
                        </a:rPr>
                        <a:t>What purchases are affecting my Y?</a:t>
                      </a: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ctr" fontAlgn="b"/>
                      <a:r>
                        <a:rPr lang="en-US" sz="400" b="0" i="0" u="none" strike="noStrike">
                          <a:solidFill>
                            <a:srgbClr val="002060"/>
                          </a:solidFill>
                          <a:effectLst/>
                          <a:latin typeface="Calibri" charset="0"/>
                        </a:rPr>
                        <a:t>X 1=Take out</a:t>
                      </a:r>
                    </a:p>
                  </a:txBody>
                  <a:tcPr marL="3736" marR="3736" marT="3736" marB="0" anchor="b"/>
                </a:tc>
                <a:tc>
                  <a:txBody>
                    <a:bodyPr/>
                    <a:lstStyle/>
                    <a:p>
                      <a:pPr algn="l" fontAlgn="b"/>
                      <a:r>
                        <a:rPr lang="en-US" sz="400" b="0" i="0" u="none" strike="noStrike">
                          <a:solidFill>
                            <a:srgbClr val="002060"/>
                          </a:solidFill>
                          <a:effectLst/>
                          <a:latin typeface="Calibri" charset="0"/>
                        </a:rPr>
                        <a:t>Daily amount spent on Take-out</a:t>
                      </a:r>
                    </a:p>
                  </a:txBody>
                  <a:tcPr marL="3736" marR="3736" marT="3736" marB="0" anchor="b"/>
                </a:tc>
                <a:extLst>
                  <a:ext uri="{0D108BD9-81ED-4DB2-BD59-A6C34878D82A}">
                    <a16:rowId xmlns:a16="http://schemas.microsoft.com/office/drawing/2014/main" val="10002"/>
                  </a:ext>
                </a:extLst>
              </a:tr>
              <a:tr h="134192">
                <a:tc>
                  <a:txBody>
                    <a:bodyPr/>
                    <a:lstStyle/>
                    <a:p>
                      <a:pPr algn="l" fontAlgn="b"/>
                      <a:r>
                        <a:rPr lang="en-US" sz="400" b="0" i="0" u="none" strike="noStrike">
                          <a:solidFill>
                            <a:srgbClr val="002060"/>
                          </a:solidFill>
                          <a:effectLst/>
                          <a:latin typeface="Calibri" charset="0"/>
                        </a:rPr>
                        <a:t>Which x variable is costing the most money?</a:t>
                      </a: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ctr" fontAlgn="b"/>
                      <a:r>
                        <a:rPr lang="en-US" sz="400" b="0" i="0" u="none" strike="noStrike">
                          <a:solidFill>
                            <a:srgbClr val="002060"/>
                          </a:solidFill>
                          <a:effectLst/>
                          <a:latin typeface="Calibri" charset="0"/>
                        </a:rPr>
                        <a:t>X2=Dine-In</a:t>
                      </a:r>
                    </a:p>
                  </a:txBody>
                  <a:tcPr marL="3736" marR="3736" marT="3736" marB="0" anchor="b"/>
                </a:tc>
                <a:tc>
                  <a:txBody>
                    <a:bodyPr/>
                    <a:lstStyle/>
                    <a:p>
                      <a:pPr algn="l" fontAlgn="b"/>
                      <a:r>
                        <a:rPr lang="en-US" sz="400" b="0" i="0" u="none" strike="noStrike">
                          <a:solidFill>
                            <a:srgbClr val="002060"/>
                          </a:solidFill>
                          <a:effectLst/>
                          <a:latin typeface="Calibri" charset="0"/>
                        </a:rPr>
                        <a:t>Daily amount spent on Dine-in</a:t>
                      </a:r>
                    </a:p>
                  </a:txBody>
                  <a:tcPr marL="3736" marR="3736" marT="3736" marB="0" anchor="b"/>
                </a:tc>
                <a:extLst>
                  <a:ext uri="{0D108BD9-81ED-4DB2-BD59-A6C34878D82A}">
                    <a16:rowId xmlns:a16="http://schemas.microsoft.com/office/drawing/2014/main" val="10003"/>
                  </a:ext>
                </a:extLst>
              </a:tr>
              <a:tr h="134192">
                <a:tc>
                  <a:txBody>
                    <a:bodyPr/>
                    <a:lstStyle/>
                    <a:p>
                      <a:pPr algn="l" fontAlgn="b"/>
                      <a:r>
                        <a:rPr lang="en-US" sz="400" b="0" i="0" u="none" strike="noStrike">
                          <a:solidFill>
                            <a:srgbClr val="002060"/>
                          </a:solidFill>
                          <a:effectLst/>
                          <a:latin typeface="Calibri" charset="0"/>
                        </a:rPr>
                        <a:t>Is there a hidden x variable that is sucking all the money out?</a:t>
                      </a: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ctr" fontAlgn="b"/>
                      <a:r>
                        <a:rPr lang="en-US" sz="400" b="0" i="0" u="none" strike="noStrike">
                          <a:solidFill>
                            <a:srgbClr val="002060"/>
                          </a:solidFill>
                          <a:effectLst/>
                          <a:latin typeface="Calibri" charset="0"/>
                        </a:rPr>
                        <a:t>X3=Amazon</a:t>
                      </a:r>
                    </a:p>
                  </a:txBody>
                  <a:tcPr marL="3736" marR="3736" marT="3736" marB="0" anchor="b"/>
                </a:tc>
                <a:tc>
                  <a:txBody>
                    <a:bodyPr/>
                    <a:lstStyle/>
                    <a:p>
                      <a:pPr algn="l" fontAlgn="b"/>
                      <a:r>
                        <a:rPr lang="en-US" sz="400" b="0" i="0" u="none" strike="noStrike">
                          <a:solidFill>
                            <a:srgbClr val="002060"/>
                          </a:solidFill>
                          <a:effectLst/>
                          <a:latin typeface="Calibri" charset="0"/>
                        </a:rPr>
                        <a:t>Daily amount spent on Amazon</a:t>
                      </a:r>
                    </a:p>
                  </a:txBody>
                  <a:tcPr marL="3736" marR="3736" marT="3736" marB="0" anchor="b"/>
                </a:tc>
                <a:extLst>
                  <a:ext uri="{0D108BD9-81ED-4DB2-BD59-A6C34878D82A}">
                    <a16:rowId xmlns:a16="http://schemas.microsoft.com/office/drawing/2014/main" val="10004"/>
                  </a:ext>
                </a:extLst>
              </a:tr>
              <a:tr h="134192">
                <a:tc>
                  <a:txBody>
                    <a:bodyPr/>
                    <a:lstStyle/>
                    <a:p>
                      <a:pPr algn="l" fontAlgn="b"/>
                      <a:r>
                        <a:rPr lang="en-US" sz="400" b="0" i="0" u="none" strike="noStrike">
                          <a:solidFill>
                            <a:srgbClr val="002060"/>
                          </a:solidFill>
                          <a:effectLst/>
                          <a:latin typeface="Calibri" charset="0"/>
                        </a:rPr>
                        <a:t>Which x variable has majority of the unnecessary purchases?</a:t>
                      </a: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ctr" fontAlgn="b"/>
                      <a:r>
                        <a:rPr lang="en-US" sz="400" b="0" i="0" u="none" strike="noStrike">
                          <a:solidFill>
                            <a:srgbClr val="002060"/>
                          </a:solidFill>
                          <a:effectLst/>
                          <a:latin typeface="Calibri" charset="0"/>
                        </a:rPr>
                        <a:t>X4=Mall</a:t>
                      </a:r>
                    </a:p>
                  </a:txBody>
                  <a:tcPr marL="3736" marR="3736" marT="3736" marB="0" anchor="b"/>
                </a:tc>
                <a:tc>
                  <a:txBody>
                    <a:bodyPr/>
                    <a:lstStyle/>
                    <a:p>
                      <a:pPr algn="l" fontAlgn="b"/>
                      <a:r>
                        <a:rPr lang="en-US" sz="400" b="0" i="0" u="none" strike="noStrike">
                          <a:solidFill>
                            <a:srgbClr val="002060"/>
                          </a:solidFill>
                          <a:effectLst/>
                          <a:latin typeface="Calibri" charset="0"/>
                        </a:rPr>
                        <a:t>Daily amount spent at the Mall</a:t>
                      </a:r>
                    </a:p>
                  </a:txBody>
                  <a:tcPr marL="3736" marR="3736" marT="3736" marB="0" anchor="b"/>
                </a:tc>
                <a:extLst>
                  <a:ext uri="{0D108BD9-81ED-4DB2-BD59-A6C34878D82A}">
                    <a16:rowId xmlns:a16="http://schemas.microsoft.com/office/drawing/2014/main" val="10005"/>
                  </a:ext>
                </a:extLst>
              </a:tr>
              <a:tr h="134192">
                <a:tc>
                  <a:txBody>
                    <a:bodyPr/>
                    <a:lstStyle/>
                    <a:p>
                      <a:pPr algn="l" fontAlgn="b"/>
                      <a:r>
                        <a:rPr lang="en-US" sz="400" b="0" i="0" u="none" strike="noStrike">
                          <a:solidFill>
                            <a:srgbClr val="002060"/>
                          </a:solidFill>
                          <a:effectLst/>
                          <a:latin typeface="Calibri" charset="0"/>
                        </a:rPr>
                        <a:t>Is my Y variable most affected by eating out?</a:t>
                      </a:r>
                    </a:p>
                  </a:txBody>
                  <a:tcPr marL="3736" marR="3736" marT="3736" marB="0" anchor="b"/>
                </a:tc>
                <a:tc>
                  <a:txBody>
                    <a:bodyPr/>
                    <a:lstStyle/>
                    <a:p>
                      <a:pPr algn="ctr" fontAlgn="b"/>
                      <a:endParaRPr lang="en-US" sz="600" b="1" i="1" u="none" strike="noStrike">
                        <a:solidFill>
                          <a:srgbClr val="002060"/>
                        </a:solidFill>
                        <a:effectLst/>
                        <a:latin typeface="Calibri" charset="0"/>
                      </a:endParaRPr>
                    </a:p>
                  </a:txBody>
                  <a:tcPr marL="3736" marR="3736" marT="3736" marB="0" anchor="b"/>
                </a:tc>
                <a:tc>
                  <a:txBody>
                    <a:bodyPr/>
                    <a:lstStyle/>
                    <a:p>
                      <a:pPr algn="ctr" fontAlgn="b"/>
                      <a:r>
                        <a:rPr lang="en-US" sz="400" b="0" i="0" u="none" strike="noStrike">
                          <a:solidFill>
                            <a:srgbClr val="002060"/>
                          </a:solidFill>
                          <a:effectLst/>
                          <a:latin typeface="Calibri" charset="0"/>
                        </a:rPr>
                        <a:t>X5=Target</a:t>
                      </a:r>
                    </a:p>
                  </a:txBody>
                  <a:tcPr marL="3736" marR="3736" marT="3736" marB="0" anchor="b"/>
                </a:tc>
                <a:tc>
                  <a:txBody>
                    <a:bodyPr/>
                    <a:lstStyle/>
                    <a:p>
                      <a:pPr algn="l" fontAlgn="b"/>
                      <a:r>
                        <a:rPr lang="en-US" sz="400" b="0" i="0" u="none" strike="noStrike">
                          <a:solidFill>
                            <a:srgbClr val="002060"/>
                          </a:solidFill>
                          <a:effectLst/>
                          <a:latin typeface="Calibri" charset="0"/>
                        </a:rPr>
                        <a:t>Daily amount spent on Target runs.</a:t>
                      </a:r>
                    </a:p>
                  </a:txBody>
                  <a:tcPr marL="3736" marR="3736" marT="3736" marB="0" anchor="b"/>
                </a:tc>
                <a:extLst>
                  <a:ext uri="{0D108BD9-81ED-4DB2-BD59-A6C34878D82A}">
                    <a16:rowId xmlns:a16="http://schemas.microsoft.com/office/drawing/2014/main" val="10006"/>
                  </a:ext>
                </a:extLst>
              </a:tr>
              <a:tr h="180252">
                <a:tc>
                  <a:txBody>
                    <a:bodyPr/>
                    <a:lstStyle/>
                    <a:p>
                      <a:pPr algn="l" fontAlgn="b"/>
                      <a:r>
                        <a:rPr lang="en-US" sz="400" b="0" i="0" u="none" strike="noStrike">
                          <a:solidFill>
                            <a:srgbClr val="002060"/>
                          </a:solidFill>
                          <a:effectLst/>
                          <a:latin typeface="Calibri" charset="0"/>
                        </a:rPr>
                        <a:t>Is my Y variable most affected by dining-in?</a:t>
                      </a:r>
                    </a:p>
                  </a:txBody>
                  <a:tcPr marL="3736" marR="3736" marT="3736" marB="0" anchor="b"/>
                </a:tc>
                <a:tc>
                  <a:txBody>
                    <a:bodyPr/>
                    <a:lstStyle/>
                    <a:p>
                      <a:pPr algn="ctr" fontAlgn="b"/>
                      <a:r>
                        <a:rPr lang="de-DE" sz="600" b="1" i="1" u="none" strike="noStrike">
                          <a:solidFill>
                            <a:srgbClr val="002060"/>
                          </a:solidFill>
                          <a:effectLst/>
                        </a:rPr>
                        <a:t>(Output Y)</a:t>
                      </a:r>
                      <a:endParaRPr lang="de-DE" sz="600" b="1" i="1" u="none" strike="noStrike">
                        <a:solidFill>
                          <a:srgbClr val="002060"/>
                        </a:solidFill>
                        <a:effectLst/>
                        <a:latin typeface="Calibri" charset="0"/>
                      </a:endParaRP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extLst>
                  <a:ext uri="{0D108BD9-81ED-4DB2-BD59-A6C34878D82A}">
                    <a16:rowId xmlns:a16="http://schemas.microsoft.com/office/drawing/2014/main" val="10007"/>
                  </a:ext>
                </a:extLst>
              </a:tr>
              <a:tr h="134192">
                <a:tc>
                  <a:txBody>
                    <a:bodyPr/>
                    <a:lstStyle/>
                    <a:p>
                      <a:pPr algn="l" fontAlgn="b"/>
                      <a:r>
                        <a:rPr lang="en-US" sz="400" b="0" i="0" u="none" strike="noStrike">
                          <a:solidFill>
                            <a:srgbClr val="002060"/>
                          </a:solidFill>
                          <a:effectLst/>
                          <a:latin typeface="Calibri" charset="0"/>
                        </a:rPr>
                        <a:t>Is my Y variable most affected by Amazon purchases?</a:t>
                      </a:r>
                    </a:p>
                  </a:txBody>
                  <a:tcPr marL="3736" marR="3736" marT="3736" marB="0" anchor="b"/>
                </a:tc>
                <a:tc>
                  <a:txBody>
                    <a:bodyPr/>
                    <a:lstStyle/>
                    <a:p>
                      <a:pPr algn="ctr" fontAlgn="b"/>
                      <a:r>
                        <a:rPr lang="en-US" sz="400" b="0" i="0" u="none" strike="noStrike">
                          <a:solidFill>
                            <a:srgbClr val="002060"/>
                          </a:solidFill>
                          <a:effectLst/>
                          <a:latin typeface="Calibri" charset="0"/>
                        </a:rPr>
                        <a:t>Y=Total Spent Daily</a:t>
                      </a: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extLst>
                  <a:ext uri="{0D108BD9-81ED-4DB2-BD59-A6C34878D82A}">
                    <a16:rowId xmlns:a16="http://schemas.microsoft.com/office/drawing/2014/main" val="10008"/>
                  </a:ext>
                </a:extLst>
              </a:tr>
              <a:tr h="134192">
                <a:tc>
                  <a:txBody>
                    <a:bodyPr/>
                    <a:lstStyle/>
                    <a:p>
                      <a:pPr algn="l" fontAlgn="b"/>
                      <a:r>
                        <a:rPr lang="en-US" sz="400" b="0" i="0" u="none" strike="noStrike">
                          <a:solidFill>
                            <a:srgbClr val="002060"/>
                          </a:solidFill>
                          <a:effectLst/>
                          <a:latin typeface="Calibri" charset="0"/>
                        </a:rPr>
                        <a:t>Is my Y variable most affected by trips to the mall?</a:t>
                      </a:r>
                    </a:p>
                  </a:txBody>
                  <a:tcPr marL="3736" marR="3736" marT="3736" marB="0" anchor="b"/>
                </a:tc>
                <a:tc>
                  <a:txBody>
                    <a:bodyPr/>
                    <a:lstStyle/>
                    <a:p>
                      <a:pPr algn="l" fontAlgn="b"/>
                      <a:r>
                        <a:rPr lang="en-US" sz="400" b="0" i="0" u="none" strike="noStrike">
                          <a:solidFill>
                            <a:srgbClr val="002060"/>
                          </a:solidFill>
                          <a:effectLst/>
                          <a:latin typeface="Calibri" charset="0"/>
                        </a:rPr>
                        <a:t>Day of the week=f(X)</a:t>
                      </a:r>
                    </a:p>
                  </a:txBody>
                  <a:tcPr marL="3736" marR="3736" marT="3736" marB="0" anchor="b"/>
                </a:tc>
                <a:tc>
                  <a:txBody>
                    <a:bodyPr/>
                    <a:lstStyle/>
                    <a:p>
                      <a:pPr algn="l" fontAlgn="b"/>
                      <a:endParaRPr lang="en-US" sz="400" b="0" i="0" u="none" strike="noStrike" dirty="0">
                        <a:solidFill>
                          <a:srgbClr val="002060"/>
                        </a:solidFill>
                        <a:effectLst/>
                        <a:latin typeface="Calibri" charset="0"/>
                      </a:endParaRP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extLst>
                  <a:ext uri="{0D108BD9-81ED-4DB2-BD59-A6C34878D82A}">
                    <a16:rowId xmlns:a16="http://schemas.microsoft.com/office/drawing/2014/main" val="10009"/>
                  </a:ext>
                </a:extLst>
              </a:tr>
              <a:tr h="134192">
                <a:tc>
                  <a:txBody>
                    <a:bodyPr/>
                    <a:lstStyle/>
                    <a:p>
                      <a:pPr algn="l" fontAlgn="b"/>
                      <a:r>
                        <a:rPr lang="en-US" sz="400" b="0" i="0" u="none" strike="noStrike">
                          <a:solidFill>
                            <a:srgbClr val="002060"/>
                          </a:solidFill>
                          <a:effectLst/>
                          <a:latin typeface="Calibri" charset="0"/>
                        </a:rPr>
                        <a:t>Is my Y variable most affected by Target runs? </a:t>
                      </a: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extLst>
                  <a:ext uri="{0D108BD9-81ED-4DB2-BD59-A6C34878D82A}">
                    <a16:rowId xmlns:a16="http://schemas.microsoft.com/office/drawing/2014/main" val="10010"/>
                  </a:ext>
                </a:extLst>
              </a:tr>
              <a:tr h="134192">
                <a:tc>
                  <a:txBody>
                    <a:bodyPr/>
                    <a:lstStyle/>
                    <a:p>
                      <a:pPr algn="l" fontAlgn="b"/>
                      <a:r>
                        <a:rPr lang="en-US" sz="400" b="0" i="0" u="none" strike="noStrike">
                          <a:solidFill>
                            <a:srgbClr val="002060"/>
                          </a:solidFill>
                          <a:effectLst/>
                          <a:latin typeface="Calibri" charset="0"/>
                        </a:rPr>
                        <a:t>Is my Y affected by the day of the week?</a:t>
                      </a: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extLst>
                  <a:ext uri="{0D108BD9-81ED-4DB2-BD59-A6C34878D82A}">
                    <a16:rowId xmlns:a16="http://schemas.microsoft.com/office/drawing/2014/main" val="10011"/>
                  </a:ext>
                </a:extLst>
              </a:tr>
              <a:tr h="71404">
                <a:tc>
                  <a:txBody>
                    <a:bodyPr/>
                    <a:lstStyle/>
                    <a:p>
                      <a:pPr algn="l" fontAlgn="b"/>
                      <a:endParaRPr lang="en-US" sz="400" b="0" i="0" u="none" strike="noStrike">
                        <a:solidFill>
                          <a:srgbClr val="002060"/>
                        </a:solidFill>
                        <a:effectLst/>
                        <a:latin typeface="Calibri" charset="0"/>
                      </a:endParaRPr>
                    </a:p>
                  </a:txBody>
                  <a:tcPr marL="3736" marR="3736" marT="3736" marB="0" anchor="b"/>
                </a:tc>
                <a:tc>
                  <a:txBody>
                    <a:bodyPr/>
                    <a:lstStyle/>
                    <a:p>
                      <a:pPr algn="l" fontAlgn="b"/>
                      <a:endParaRPr lang="en-US" sz="400" b="0" i="0" u="none" strike="noStrike">
                        <a:solidFill>
                          <a:srgbClr val="002060"/>
                        </a:solidFill>
                        <a:effectLst/>
                        <a:latin typeface="Calibri" charset="0"/>
                      </a:endParaRPr>
                    </a:p>
                  </a:txBody>
                  <a:tcPr marL="3736" marR="3736" marT="3736" marB="0" anchor="b"/>
                </a:tc>
                <a:tc gridSpan="2">
                  <a:txBody>
                    <a:bodyPr/>
                    <a:lstStyle/>
                    <a:p>
                      <a:pPr algn="l" fontAlgn="b"/>
                      <a:r>
                        <a:rPr lang="en-US" sz="400" b="0" i="0" u="none" strike="noStrike" dirty="0">
                          <a:solidFill>
                            <a:schemeClr val="bg1"/>
                          </a:solidFill>
                          <a:effectLst/>
                          <a:latin typeface="Calibri" charset="0"/>
                        </a:rPr>
                        <a:t>Y=F(X1, X2, X3, X4, X5)</a:t>
                      </a:r>
                    </a:p>
                  </a:txBody>
                  <a:tcPr marL="8736" marR="8885" marT="8885" marB="0" anchor="b">
                    <a:solidFill>
                      <a:schemeClr val="accent1">
                        <a:lumMod val="50000"/>
                      </a:schemeClr>
                    </a:solidFill>
                  </a:tcPr>
                </a:tc>
                <a:tc hMerge="1">
                  <a:txBody>
                    <a:bodyPr/>
                    <a:lstStyle/>
                    <a:p>
                      <a:pPr algn="l" fontAlgn="b"/>
                      <a:endParaRPr lang="en-US" sz="1100" b="0" i="0" u="none" strike="noStrike">
                        <a:solidFill>
                          <a:srgbClr val="002060"/>
                        </a:solidFill>
                        <a:effectLst/>
                        <a:latin typeface="Calibri" charset="0"/>
                      </a:endParaRPr>
                    </a:p>
                  </a:txBody>
                  <a:tcPr marL="9144" marR="9300" marT="9300" marB="0" anchor="b"/>
                </a:tc>
                <a:extLst>
                  <a:ext uri="{0D108BD9-81ED-4DB2-BD59-A6C34878D82A}">
                    <a16:rowId xmlns:a16="http://schemas.microsoft.com/office/drawing/2014/main" val="10012"/>
                  </a:ext>
                </a:extLst>
              </a:tr>
            </a:tbl>
          </a:graphicData>
        </a:graphic>
      </p:graphicFrame>
      <p:sp>
        <p:nvSpPr>
          <p:cNvPr id="5" name="Rectangular Callout 4">
            <a:extLst>
              <a:ext uri="{FF2B5EF4-FFF2-40B4-BE49-F238E27FC236}">
                <a16:creationId xmlns:a16="http://schemas.microsoft.com/office/drawing/2014/main" id="{D288F2C0-21D1-7547-A19D-47B1A0A291E1}"/>
              </a:ext>
            </a:extLst>
          </p:cNvPr>
          <p:cNvSpPr/>
          <p:nvPr/>
        </p:nvSpPr>
        <p:spPr>
          <a:xfrm>
            <a:off x="2676009" y="3790986"/>
            <a:ext cx="1760783" cy="418678"/>
          </a:xfrm>
          <a:prstGeom prst="wedgeRectCallou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Identified inputs and outputs to measure</a:t>
            </a:r>
          </a:p>
        </p:txBody>
      </p:sp>
      <p:sp>
        <p:nvSpPr>
          <p:cNvPr id="6" name="Down Arrow Callout 5">
            <a:extLst>
              <a:ext uri="{FF2B5EF4-FFF2-40B4-BE49-F238E27FC236}">
                <a16:creationId xmlns:a16="http://schemas.microsoft.com/office/drawing/2014/main" id="{B2690B43-914C-8F49-A522-0D653B912156}"/>
              </a:ext>
            </a:extLst>
          </p:cNvPr>
          <p:cNvSpPr/>
          <p:nvPr/>
        </p:nvSpPr>
        <p:spPr>
          <a:xfrm>
            <a:off x="3723973" y="1462634"/>
            <a:ext cx="690231" cy="914400"/>
          </a:xfrm>
          <a:prstGeom prst="downArrowCallou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a:t>Ideal sample size 67</a:t>
            </a:r>
          </a:p>
        </p:txBody>
      </p:sp>
      <p:graphicFrame>
        <p:nvGraphicFramePr>
          <p:cNvPr id="7" name="Table 6">
            <a:extLst>
              <a:ext uri="{FF2B5EF4-FFF2-40B4-BE49-F238E27FC236}">
                <a16:creationId xmlns:a16="http://schemas.microsoft.com/office/drawing/2014/main" id="{3A442697-3959-374C-9C30-54CD83CDE8FC}"/>
              </a:ext>
            </a:extLst>
          </p:cNvPr>
          <p:cNvGraphicFramePr>
            <a:graphicFrameLocks noGrp="1"/>
          </p:cNvGraphicFramePr>
          <p:nvPr>
            <p:extLst>
              <p:ext uri="{D42A27DB-BD31-4B8C-83A1-F6EECF244321}">
                <p14:modId xmlns:p14="http://schemas.microsoft.com/office/powerpoint/2010/main" val="686858033"/>
              </p:ext>
            </p:extLst>
          </p:nvPr>
        </p:nvGraphicFramePr>
        <p:xfrm>
          <a:off x="6143625" y="2001044"/>
          <a:ext cx="4927600" cy="2844800"/>
        </p:xfrm>
        <a:graphic>
          <a:graphicData uri="http://schemas.openxmlformats.org/drawingml/2006/table">
            <a:tbl>
              <a:tblPr/>
              <a:tblGrid>
                <a:gridCol w="1600200">
                  <a:extLst>
                    <a:ext uri="{9D8B030D-6E8A-4147-A177-3AD203B41FA5}">
                      <a16:colId xmlns:a16="http://schemas.microsoft.com/office/drawing/2014/main" val="2495809023"/>
                    </a:ext>
                  </a:extLst>
                </a:gridCol>
                <a:gridCol w="1356995">
                  <a:extLst>
                    <a:ext uri="{9D8B030D-6E8A-4147-A177-3AD203B41FA5}">
                      <a16:colId xmlns:a16="http://schemas.microsoft.com/office/drawing/2014/main" val="3148304766"/>
                    </a:ext>
                  </a:extLst>
                </a:gridCol>
                <a:gridCol w="1142264">
                  <a:extLst>
                    <a:ext uri="{9D8B030D-6E8A-4147-A177-3AD203B41FA5}">
                      <a16:colId xmlns:a16="http://schemas.microsoft.com/office/drawing/2014/main" val="1311107896"/>
                    </a:ext>
                  </a:extLst>
                </a:gridCol>
                <a:gridCol w="828141">
                  <a:extLst>
                    <a:ext uri="{9D8B030D-6E8A-4147-A177-3AD203B41FA5}">
                      <a16:colId xmlns:a16="http://schemas.microsoft.com/office/drawing/2014/main" val="2659569172"/>
                    </a:ext>
                  </a:extLst>
                </a:gridCol>
              </a:tblGrid>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4079456194"/>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718722324"/>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231707690"/>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933147346"/>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211825680"/>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552511432"/>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851620905"/>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569325052"/>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697302627"/>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236171876"/>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510045365"/>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442197190"/>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778928781"/>
                  </a:ext>
                </a:extLst>
              </a:tr>
              <a:tr h="203200">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200" b="0" i="0" u="none" strike="noStrike" dirty="0">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807455840"/>
                  </a:ext>
                </a:extLst>
              </a:tr>
            </a:tbl>
          </a:graphicData>
        </a:graphic>
      </p:graphicFrame>
      <p:graphicFrame>
        <p:nvGraphicFramePr>
          <p:cNvPr id="12" name="Table 11">
            <a:extLst>
              <a:ext uri="{FF2B5EF4-FFF2-40B4-BE49-F238E27FC236}">
                <a16:creationId xmlns:a16="http://schemas.microsoft.com/office/drawing/2014/main" id="{F49EC32E-6CF7-F040-AF26-4B050E3BAF0D}"/>
              </a:ext>
            </a:extLst>
          </p:cNvPr>
          <p:cNvGraphicFramePr>
            <a:graphicFrameLocks noGrp="1"/>
          </p:cNvGraphicFramePr>
          <p:nvPr>
            <p:extLst>
              <p:ext uri="{D42A27DB-BD31-4B8C-83A1-F6EECF244321}">
                <p14:modId xmlns:p14="http://schemas.microsoft.com/office/powerpoint/2010/main" val="3734794461"/>
              </p:ext>
            </p:extLst>
          </p:nvPr>
        </p:nvGraphicFramePr>
        <p:xfrm>
          <a:off x="5888039" y="2035066"/>
          <a:ext cx="5438773" cy="2760808"/>
        </p:xfrm>
        <a:graphic>
          <a:graphicData uri="http://schemas.openxmlformats.org/drawingml/2006/table">
            <a:tbl>
              <a:tblPr/>
              <a:tblGrid>
                <a:gridCol w="746330">
                  <a:extLst>
                    <a:ext uri="{9D8B030D-6E8A-4147-A177-3AD203B41FA5}">
                      <a16:colId xmlns:a16="http://schemas.microsoft.com/office/drawing/2014/main" val="3189704583"/>
                    </a:ext>
                  </a:extLst>
                </a:gridCol>
                <a:gridCol w="849272">
                  <a:extLst>
                    <a:ext uri="{9D8B030D-6E8A-4147-A177-3AD203B41FA5}">
                      <a16:colId xmlns:a16="http://schemas.microsoft.com/office/drawing/2014/main" val="2066596503"/>
                    </a:ext>
                  </a:extLst>
                </a:gridCol>
                <a:gridCol w="746330">
                  <a:extLst>
                    <a:ext uri="{9D8B030D-6E8A-4147-A177-3AD203B41FA5}">
                      <a16:colId xmlns:a16="http://schemas.microsoft.com/office/drawing/2014/main" val="3225107820"/>
                    </a:ext>
                  </a:extLst>
                </a:gridCol>
                <a:gridCol w="857851">
                  <a:extLst>
                    <a:ext uri="{9D8B030D-6E8A-4147-A177-3AD203B41FA5}">
                      <a16:colId xmlns:a16="http://schemas.microsoft.com/office/drawing/2014/main" val="425389710"/>
                    </a:ext>
                  </a:extLst>
                </a:gridCol>
                <a:gridCol w="746330">
                  <a:extLst>
                    <a:ext uri="{9D8B030D-6E8A-4147-A177-3AD203B41FA5}">
                      <a16:colId xmlns:a16="http://schemas.microsoft.com/office/drawing/2014/main" val="928872289"/>
                    </a:ext>
                  </a:extLst>
                </a:gridCol>
                <a:gridCol w="746330">
                  <a:extLst>
                    <a:ext uri="{9D8B030D-6E8A-4147-A177-3AD203B41FA5}">
                      <a16:colId xmlns:a16="http://schemas.microsoft.com/office/drawing/2014/main" val="1538284218"/>
                    </a:ext>
                  </a:extLst>
                </a:gridCol>
                <a:gridCol w="746330">
                  <a:extLst>
                    <a:ext uri="{9D8B030D-6E8A-4147-A177-3AD203B41FA5}">
                      <a16:colId xmlns:a16="http://schemas.microsoft.com/office/drawing/2014/main" val="2076228688"/>
                    </a:ext>
                  </a:extLst>
                </a:gridCol>
              </a:tblGrid>
              <a:tr h="12234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957114932"/>
                  </a:ext>
                </a:extLst>
              </a:tr>
              <a:tr h="18358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4040462285"/>
                  </a:ext>
                </a:extLst>
              </a:tr>
              <a:tr h="183587">
                <a:tc>
                  <a:txBody>
                    <a:bodyPr/>
                    <a:lstStyle/>
                    <a:p>
                      <a:pPr algn="l" fontAlgn="b"/>
                      <a:endParaRPr lang="en-US" sz="1100" b="0" i="0" u="none" strike="noStrike" dirty="0">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46036671"/>
                  </a:ext>
                </a:extLst>
              </a:tr>
              <a:tr h="18358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4056010702"/>
                  </a:ext>
                </a:extLst>
              </a:tr>
              <a:tr h="195062">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4284336562"/>
                  </a:ext>
                </a:extLst>
              </a:tr>
              <a:tr h="18358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4272366872"/>
                  </a:ext>
                </a:extLst>
              </a:tr>
              <a:tr h="18358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166375090"/>
                  </a:ext>
                </a:extLst>
              </a:tr>
              <a:tr h="18358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699750210"/>
                  </a:ext>
                </a:extLst>
              </a:tr>
              <a:tr h="18358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554874259"/>
                  </a:ext>
                </a:extLst>
              </a:tr>
              <a:tr h="18358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832120648"/>
                  </a:ext>
                </a:extLst>
              </a:tr>
              <a:tr h="18358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561579918"/>
                  </a:ext>
                </a:extLst>
              </a:tr>
              <a:tr h="18358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932778697"/>
                  </a:ext>
                </a:extLst>
              </a:tr>
              <a:tr h="18358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738897404"/>
                  </a:ext>
                </a:extLst>
              </a:tr>
              <a:tr h="183587">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383418006"/>
                  </a:ext>
                </a:extLst>
              </a:tr>
              <a:tr h="195062">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1100" b="0" i="0" u="none" strike="noStrike" dirty="0">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829355022"/>
                  </a:ext>
                </a:extLst>
              </a:tr>
            </a:tbl>
          </a:graphicData>
        </a:graphic>
      </p:graphicFrame>
      <p:graphicFrame>
        <p:nvGraphicFramePr>
          <p:cNvPr id="60" name="Chart 59">
            <a:extLst>
              <a:ext uri="{FF2B5EF4-FFF2-40B4-BE49-F238E27FC236}">
                <a16:creationId xmlns:a16="http://schemas.microsoft.com/office/drawing/2014/main" id="{B3F7E0D9-74B4-72A8-2B05-5E82E738FB92}"/>
              </a:ext>
            </a:extLst>
          </p:cNvPr>
          <p:cNvGraphicFramePr/>
          <p:nvPr>
            <p:extLst>
              <p:ext uri="{D42A27DB-BD31-4B8C-83A1-F6EECF244321}">
                <p14:modId xmlns:p14="http://schemas.microsoft.com/office/powerpoint/2010/main" val="3206355142"/>
              </p:ext>
            </p:extLst>
          </p:nvPr>
        </p:nvGraphicFramePr>
        <p:xfrm>
          <a:off x="4604735" y="4279345"/>
          <a:ext cx="3264504" cy="2411334"/>
        </p:xfrm>
        <a:graphic>
          <a:graphicData uri="http://schemas.openxmlformats.org/drawingml/2006/chart">
            <c:chart xmlns:c="http://schemas.openxmlformats.org/drawingml/2006/chart" xmlns:r="http://schemas.openxmlformats.org/officeDocument/2006/relationships" r:id="rId8"/>
          </a:graphicData>
        </a:graphic>
      </p:graphicFrame>
      <p:graphicFrame>
        <p:nvGraphicFramePr>
          <p:cNvPr id="61" name="Content Placeholder 3">
            <a:extLst>
              <a:ext uri="{FF2B5EF4-FFF2-40B4-BE49-F238E27FC236}">
                <a16:creationId xmlns:a16="http://schemas.microsoft.com/office/drawing/2014/main" id="{4EF22A60-1B93-2D44-8CAC-57B9304EC3EC}"/>
              </a:ext>
            </a:extLst>
          </p:cNvPr>
          <p:cNvGraphicFramePr>
            <a:graphicFrameLocks/>
          </p:cNvGraphicFramePr>
          <p:nvPr>
            <p:extLst>
              <p:ext uri="{D42A27DB-BD31-4B8C-83A1-F6EECF244321}">
                <p14:modId xmlns:p14="http://schemas.microsoft.com/office/powerpoint/2010/main" val="463028197"/>
              </p:ext>
            </p:extLst>
          </p:nvPr>
        </p:nvGraphicFramePr>
        <p:xfrm>
          <a:off x="4684063" y="1692395"/>
          <a:ext cx="3090940" cy="2540898"/>
        </p:xfrm>
        <a:graphic>
          <a:graphicData uri="http://schemas.openxmlformats.org/drawingml/2006/table">
            <a:tbl>
              <a:tblPr>
                <a:tableStyleId>{5C22544A-7EE6-4342-B048-85BDC9FD1C3A}</a:tableStyleId>
              </a:tblPr>
              <a:tblGrid>
                <a:gridCol w="439023">
                  <a:extLst>
                    <a:ext uri="{9D8B030D-6E8A-4147-A177-3AD203B41FA5}">
                      <a16:colId xmlns:a16="http://schemas.microsoft.com/office/drawing/2014/main" val="263527134"/>
                    </a:ext>
                  </a:extLst>
                </a:gridCol>
                <a:gridCol w="508774">
                  <a:extLst>
                    <a:ext uri="{9D8B030D-6E8A-4147-A177-3AD203B41FA5}">
                      <a16:colId xmlns:a16="http://schemas.microsoft.com/office/drawing/2014/main" val="2084872714"/>
                    </a:ext>
                  </a:extLst>
                </a:gridCol>
                <a:gridCol w="504670">
                  <a:extLst>
                    <a:ext uri="{9D8B030D-6E8A-4147-A177-3AD203B41FA5}">
                      <a16:colId xmlns:a16="http://schemas.microsoft.com/office/drawing/2014/main" val="3004622134"/>
                    </a:ext>
                  </a:extLst>
                </a:gridCol>
                <a:gridCol w="439023">
                  <a:extLst>
                    <a:ext uri="{9D8B030D-6E8A-4147-A177-3AD203B41FA5}">
                      <a16:colId xmlns:a16="http://schemas.microsoft.com/office/drawing/2014/main" val="3582993287"/>
                    </a:ext>
                  </a:extLst>
                </a:gridCol>
                <a:gridCol w="399359">
                  <a:extLst>
                    <a:ext uri="{9D8B030D-6E8A-4147-A177-3AD203B41FA5}">
                      <a16:colId xmlns:a16="http://schemas.microsoft.com/office/drawing/2014/main" val="1524220374"/>
                    </a:ext>
                  </a:extLst>
                </a:gridCol>
                <a:gridCol w="443129">
                  <a:extLst>
                    <a:ext uri="{9D8B030D-6E8A-4147-A177-3AD203B41FA5}">
                      <a16:colId xmlns:a16="http://schemas.microsoft.com/office/drawing/2014/main" val="2666476110"/>
                    </a:ext>
                  </a:extLst>
                </a:gridCol>
                <a:gridCol w="356962">
                  <a:extLst>
                    <a:ext uri="{9D8B030D-6E8A-4147-A177-3AD203B41FA5}">
                      <a16:colId xmlns:a16="http://schemas.microsoft.com/office/drawing/2014/main" val="3683372281"/>
                    </a:ext>
                  </a:extLst>
                </a:gridCol>
              </a:tblGrid>
              <a:tr h="67886">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a:effectLst/>
                        </a:rPr>
                        <a:t>Take out</a:t>
                      </a:r>
                      <a:endParaRPr lang="en-US" sz="5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a:effectLst/>
                        </a:rPr>
                        <a:t>Dine In</a:t>
                      </a:r>
                      <a:endParaRPr lang="en-US" sz="5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a:effectLst/>
                        </a:rPr>
                        <a:t>Amazon</a:t>
                      </a:r>
                      <a:endParaRPr lang="en-US" sz="5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dirty="0">
                          <a:effectLst/>
                        </a:rPr>
                        <a:t>Mall</a:t>
                      </a:r>
                      <a:endParaRPr lang="en-US" sz="500" b="1" i="0" u="none" strike="noStrike" dirty="0">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a:effectLst/>
                        </a:rPr>
                        <a:t>Target</a:t>
                      </a:r>
                      <a:endParaRPr lang="en-US" sz="5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a:effectLst/>
                        </a:rPr>
                        <a:t>Totals</a:t>
                      </a:r>
                      <a:endParaRPr lang="en-US" sz="500" b="1"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932499794"/>
                  </a:ext>
                </a:extLst>
              </a:tr>
              <a:tr h="67886">
                <a:tc>
                  <a:txBody>
                    <a:bodyPr/>
                    <a:lstStyle/>
                    <a:p>
                      <a:pPr algn="l" fontAlgn="b"/>
                      <a:r>
                        <a:rPr lang="en-US" sz="500" u="none" strike="noStrike">
                          <a:effectLst/>
                        </a:rPr>
                        <a:t>Weekday</a:t>
                      </a:r>
                      <a:endParaRPr lang="en-US" sz="500" b="1"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424.03</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433.88</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1473.98</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894.86</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440.62</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3667.37</a:t>
                      </a:r>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3750636359"/>
                  </a:ext>
                </a:extLst>
              </a:tr>
              <a:tr h="67886">
                <a:tc>
                  <a:txBody>
                    <a:bodyPr/>
                    <a:lstStyle/>
                    <a:p>
                      <a:pPr algn="l" fontAlgn="b"/>
                      <a:r>
                        <a:rPr lang="en-US" sz="500" u="none" strike="noStrike">
                          <a:effectLst/>
                        </a:rPr>
                        <a:t>Weekend</a:t>
                      </a:r>
                      <a:endParaRPr lang="en-US" sz="500" b="1"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81.2</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315.68</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84.73</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82.51</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0</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564.12</a:t>
                      </a:r>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1722478649"/>
                  </a:ext>
                </a:extLst>
              </a:tr>
              <a:tr h="67886">
                <a:tc>
                  <a:txBody>
                    <a:bodyPr/>
                    <a:lstStyle/>
                    <a:p>
                      <a:pPr algn="l" fontAlgn="b"/>
                      <a:r>
                        <a:rPr lang="en-US" sz="500" u="none" strike="noStrike">
                          <a:effectLst/>
                        </a:rPr>
                        <a:t>Totals</a:t>
                      </a:r>
                      <a:endParaRPr lang="en-US" sz="500" b="1"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505.23</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749.56</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1558.71</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977.37</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440.62</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4231.49</a:t>
                      </a:r>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493445375"/>
                  </a:ext>
                </a:extLst>
              </a:tr>
              <a:tr h="67886">
                <a:tc>
                  <a:txBody>
                    <a:bodyPr/>
                    <a:lstStyle/>
                    <a:p>
                      <a:pPr algn="l" fontAlgn="b"/>
                      <a:r>
                        <a:rPr lang="en-US" sz="500" u="none" strike="noStrike">
                          <a:effectLst/>
                        </a:rPr>
                        <a:t> </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a:effectLst/>
                        </a:rPr>
                        <a:t> </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4276038634"/>
                  </a:ext>
                </a:extLst>
              </a:tr>
              <a:tr h="67886">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3093706958"/>
                  </a:ext>
                </a:extLst>
              </a:tr>
              <a:tr h="67886">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3028142872"/>
                  </a:ext>
                </a:extLst>
              </a:tr>
              <a:tr h="67886">
                <a:tc>
                  <a:txBody>
                    <a:bodyPr/>
                    <a:lstStyle/>
                    <a:p>
                      <a:pPr algn="l" fontAlgn="b"/>
                      <a:r>
                        <a:rPr lang="en-US" sz="500" u="none" strike="noStrike">
                          <a:effectLst/>
                        </a:rPr>
                        <a:t>Category</a:t>
                      </a:r>
                      <a:endParaRPr lang="en-US" sz="5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a:effectLst/>
                        </a:rPr>
                        <a:t> </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a:effectLst/>
                        </a:rPr>
                        <a:t>f(Observed)</a:t>
                      </a:r>
                      <a:endParaRPr lang="en-US" sz="5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a:effectLst/>
                        </a:rPr>
                        <a:t>F(Expected)</a:t>
                      </a:r>
                      <a:endParaRPr lang="en-US" sz="5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a:effectLst/>
                        </a:rPr>
                        <a:t>(f-F)^2/F</a:t>
                      </a:r>
                      <a:endParaRPr lang="en-US" sz="500" b="1"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67767137"/>
                  </a:ext>
                </a:extLst>
              </a:tr>
              <a:tr h="144073">
                <a:tc gridSpan="2">
                  <a:txBody>
                    <a:bodyPr/>
                    <a:lstStyle/>
                    <a:p>
                      <a:pPr algn="l" fontAlgn="b"/>
                      <a:r>
                        <a:rPr lang="en-US" sz="500" u="none" strike="noStrike">
                          <a:effectLst/>
                        </a:rPr>
                        <a:t>Weekday Takeout</a:t>
                      </a:r>
                      <a:endParaRPr lang="en-US" sz="500" b="1" i="0" u="none" strike="noStrike">
                        <a:solidFill>
                          <a:srgbClr val="000000"/>
                        </a:solidFill>
                        <a:effectLst/>
                        <a:latin typeface="Calibri" panose="020F0502020204030204" pitchFamily="34" charset="0"/>
                      </a:endParaRPr>
                    </a:p>
                  </a:txBody>
                  <a:tcPr marL="85518" marR="85518" marT="42759" marB="42759" anchor="b"/>
                </a:tc>
                <a:tc hMerge="1">
                  <a:txBody>
                    <a:bodyPr/>
                    <a:lstStyle/>
                    <a:p>
                      <a:endParaRPr lang="en-US"/>
                    </a:p>
                  </a:txBody>
                  <a:tcPr/>
                </a:tc>
                <a:tc>
                  <a:txBody>
                    <a:bodyPr/>
                    <a:lstStyle/>
                    <a:p>
                      <a:pPr algn="r" fontAlgn="b"/>
                      <a:r>
                        <a:rPr lang="en-US" sz="500" u="none" strike="noStrike">
                          <a:effectLst/>
                        </a:rPr>
                        <a:t>424.03</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437.8753926</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0.437784127</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252514059"/>
                  </a:ext>
                </a:extLst>
              </a:tr>
              <a:tr h="144073">
                <a:tc gridSpan="2">
                  <a:txBody>
                    <a:bodyPr/>
                    <a:lstStyle/>
                    <a:p>
                      <a:pPr algn="l" fontAlgn="b"/>
                      <a:r>
                        <a:rPr lang="en-US" sz="500" u="none" strike="noStrike">
                          <a:effectLst/>
                        </a:rPr>
                        <a:t>Weekday Dine in</a:t>
                      </a:r>
                      <a:endParaRPr lang="en-US" sz="500" b="1" i="0" u="none" strike="noStrike">
                        <a:solidFill>
                          <a:srgbClr val="000000"/>
                        </a:solidFill>
                        <a:effectLst/>
                        <a:latin typeface="Calibri" panose="020F0502020204030204" pitchFamily="34" charset="0"/>
                      </a:endParaRPr>
                    </a:p>
                  </a:txBody>
                  <a:tcPr marL="85518" marR="85518" marT="42759" marB="42759" anchor="b"/>
                </a:tc>
                <a:tc hMerge="1">
                  <a:txBody>
                    <a:bodyPr/>
                    <a:lstStyle/>
                    <a:p>
                      <a:endParaRPr lang="en-US"/>
                    </a:p>
                  </a:txBody>
                  <a:tcPr/>
                </a:tc>
                <a:tc>
                  <a:txBody>
                    <a:bodyPr/>
                    <a:lstStyle/>
                    <a:p>
                      <a:pPr algn="r" fontAlgn="b"/>
                      <a:r>
                        <a:rPr lang="en-US" sz="500" u="none" strike="noStrike">
                          <a:effectLst/>
                        </a:rPr>
                        <a:t>433.88</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649.6326016</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71.65463213</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212341887"/>
                  </a:ext>
                </a:extLst>
              </a:tr>
              <a:tr h="144073">
                <a:tc gridSpan="2">
                  <a:txBody>
                    <a:bodyPr/>
                    <a:lstStyle/>
                    <a:p>
                      <a:pPr algn="l" fontAlgn="b"/>
                      <a:r>
                        <a:rPr lang="en-US" sz="500" u="none" strike="noStrike">
                          <a:effectLst/>
                        </a:rPr>
                        <a:t>Weekday Amazon</a:t>
                      </a:r>
                      <a:endParaRPr lang="en-US" sz="500" b="1" i="0" u="none" strike="noStrike">
                        <a:solidFill>
                          <a:srgbClr val="000000"/>
                        </a:solidFill>
                        <a:effectLst/>
                        <a:latin typeface="Calibri" panose="020F0502020204030204" pitchFamily="34" charset="0"/>
                      </a:endParaRPr>
                    </a:p>
                  </a:txBody>
                  <a:tcPr marL="85518" marR="85518" marT="42759" marB="42759" anchor="b"/>
                </a:tc>
                <a:tc hMerge="1">
                  <a:txBody>
                    <a:bodyPr/>
                    <a:lstStyle/>
                    <a:p>
                      <a:endParaRPr lang="en-US"/>
                    </a:p>
                  </a:txBody>
                  <a:tcPr/>
                </a:tc>
                <a:tc>
                  <a:txBody>
                    <a:bodyPr/>
                    <a:lstStyle/>
                    <a:p>
                      <a:pPr algn="r" fontAlgn="b"/>
                      <a:r>
                        <a:rPr lang="en-US" sz="500" u="none" strike="noStrike" dirty="0">
                          <a:effectLst/>
                        </a:rPr>
                        <a:t>1473.98</a:t>
                      </a:r>
                      <a:endParaRPr lang="en-US" sz="500" b="0" i="0" u="none" strike="noStrike" dirty="0">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1350.910978</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11.21168198</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dirty="0">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407273490"/>
                  </a:ext>
                </a:extLst>
              </a:tr>
              <a:tr h="144073">
                <a:tc gridSpan="2">
                  <a:txBody>
                    <a:bodyPr/>
                    <a:lstStyle/>
                    <a:p>
                      <a:pPr algn="l" fontAlgn="b"/>
                      <a:r>
                        <a:rPr lang="en-US" sz="500" u="none" strike="noStrike">
                          <a:effectLst/>
                        </a:rPr>
                        <a:t>Weekday Mall</a:t>
                      </a:r>
                      <a:endParaRPr lang="en-US" sz="500" b="1" i="0" u="none" strike="noStrike">
                        <a:solidFill>
                          <a:srgbClr val="000000"/>
                        </a:solidFill>
                        <a:effectLst/>
                        <a:latin typeface="Calibri" panose="020F0502020204030204" pitchFamily="34" charset="0"/>
                      </a:endParaRPr>
                    </a:p>
                  </a:txBody>
                  <a:tcPr marL="85518" marR="85518" marT="42759" marB="42759" anchor="b"/>
                </a:tc>
                <a:tc hMerge="1">
                  <a:txBody>
                    <a:bodyPr/>
                    <a:lstStyle/>
                    <a:p>
                      <a:endParaRPr lang="en-US"/>
                    </a:p>
                  </a:txBody>
                  <a:tcPr/>
                </a:tc>
                <a:tc>
                  <a:txBody>
                    <a:bodyPr/>
                    <a:lstStyle/>
                    <a:p>
                      <a:pPr algn="r" fontAlgn="b"/>
                      <a:r>
                        <a:rPr lang="en-US" sz="500" u="none" strike="noStrike">
                          <a:effectLst/>
                        </a:rPr>
                        <a:t>894.86</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847.0721701</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2.695964725</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1032980421"/>
                  </a:ext>
                </a:extLst>
              </a:tr>
              <a:tr h="144073">
                <a:tc gridSpan="2">
                  <a:txBody>
                    <a:bodyPr/>
                    <a:lstStyle/>
                    <a:p>
                      <a:pPr algn="l" fontAlgn="b"/>
                      <a:r>
                        <a:rPr lang="en-US" sz="500" u="none" strike="noStrike">
                          <a:effectLst/>
                        </a:rPr>
                        <a:t>Weekday Target</a:t>
                      </a:r>
                      <a:endParaRPr lang="en-US" sz="500" b="1" i="0" u="none" strike="noStrike">
                        <a:solidFill>
                          <a:srgbClr val="000000"/>
                        </a:solidFill>
                        <a:effectLst/>
                        <a:latin typeface="Calibri" panose="020F0502020204030204" pitchFamily="34" charset="0"/>
                      </a:endParaRPr>
                    </a:p>
                  </a:txBody>
                  <a:tcPr marL="85518" marR="85518" marT="42759" marB="42759" anchor="b"/>
                </a:tc>
                <a:tc hMerge="1">
                  <a:txBody>
                    <a:bodyPr/>
                    <a:lstStyle/>
                    <a:p>
                      <a:endParaRPr lang="en-US"/>
                    </a:p>
                  </a:txBody>
                  <a:tcPr/>
                </a:tc>
                <a:tc>
                  <a:txBody>
                    <a:bodyPr/>
                    <a:lstStyle/>
                    <a:p>
                      <a:pPr algn="r" fontAlgn="b"/>
                      <a:r>
                        <a:rPr lang="en-US" sz="500" u="none" strike="noStrike">
                          <a:effectLst/>
                        </a:rPr>
                        <a:t>440.62</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381.8788581</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9.035644876</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568925175"/>
                  </a:ext>
                </a:extLst>
              </a:tr>
              <a:tr h="144073">
                <a:tc gridSpan="2">
                  <a:txBody>
                    <a:bodyPr/>
                    <a:lstStyle/>
                    <a:p>
                      <a:pPr algn="l" fontAlgn="b"/>
                      <a:r>
                        <a:rPr lang="en-US" sz="500" u="none" strike="noStrike">
                          <a:effectLst/>
                        </a:rPr>
                        <a:t>Weekend Takeout</a:t>
                      </a:r>
                      <a:endParaRPr lang="en-US" sz="500" b="1" i="0" u="none" strike="noStrike">
                        <a:solidFill>
                          <a:srgbClr val="000000"/>
                        </a:solidFill>
                        <a:effectLst/>
                        <a:latin typeface="Calibri" panose="020F0502020204030204" pitchFamily="34" charset="0"/>
                      </a:endParaRPr>
                    </a:p>
                  </a:txBody>
                  <a:tcPr marL="85518" marR="85518" marT="42759" marB="42759" anchor="b"/>
                </a:tc>
                <a:tc hMerge="1">
                  <a:txBody>
                    <a:bodyPr/>
                    <a:lstStyle/>
                    <a:p>
                      <a:endParaRPr lang="en-US"/>
                    </a:p>
                  </a:txBody>
                  <a:tcPr/>
                </a:tc>
                <a:tc>
                  <a:txBody>
                    <a:bodyPr/>
                    <a:lstStyle/>
                    <a:p>
                      <a:pPr algn="r" fontAlgn="b"/>
                      <a:r>
                        <a:rPr lang="en-US" sz="500" u="none" strike="noStrike">
                          <a:effectLst/>
                        </a:rPr>
                        <a:t>81.2</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67.35460738</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2.846054697</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3324182808"/>
                  </a:ext>
                </a:extLst>
              </a:tr>
              <a:tr h="144073">
                <a:tc gridSpan="2">
                  <a:txBody>
                    <a:bodyPr/>
                    <a:lstStyle/>
                    <a:p>
                      <a:pPr algn="l" fontAlgn="b"/>
                      <a:r>
                        <a:rPr lang="en-US" sz="500" u="none" strike="noStrike">
                          <a:effectLst/>
                        </a:rPr>
                        <a:t>Weekend Dine In</a:t>
                      </a:r>
                      <a:endParaRPr lang="en-US" sz="500" b="1" i="0" u="none" strike="noStrike">
                        <a:solidFill>
                          <a:srgbClr val="000000"/>
                        </a:solidFill>
                        <a:effectLst/>
                        <a:latin typeface="Calibri" panose="020F0502020204030204" pitchFamily="34" charset="0"/>
                      </a:endParaRPr>
                    </a:p>
                  </a:txBody>
                  <a:tcPr marL="85518" marR="85518" marT="42759" marB="42759" anchor="b"/>
                </a:tc>
                <a:tc hMerge="1">
                  <a:txBody>
                    <a:bodyPr/>
                    <a:lstStyle/>
                    <a:p>
                      <a:endParaRPr lang="en-US"/>
                    </a:p>
                  </a:txBody>
                  <a:tcPr/>
                </a:tc>
                <a:tc>
                  <a:txBody>
                    <a:bodyPr/>
                    <a:lstStyle/>
                    <a:p>
                      <a:pPr algn="r" fontAlgn="b"/>
                      <a:r>
                        <a:rPr lang="en-US" sz="500" u="none" strike="noStrike">
                          <a:effectLst/>
                        </a:rPr>
                        <a:t>315.68</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99.92739843</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465.8300507</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970188400"/>
                  </a:ext>
                </a:extLst>
              </a:tr>
              <a:tr h="144073">
                <a:tc gridSpan="2">
                  <a:txBody>
                    <a:bodyPr/>
                    <a:lstStyle/>
                    <a:p>
                      <a:pPr algn="l" fontAlgn="b"/>
                      <a:r>
                        <a:rPr lang="en-US" sz="500" u="none" strike="noStrike">
                          <a:effectLst/>
                        </a:rPr>
                        <a:t>Weekend Amazon</a:t>
                      </a:r>
                      <a:endParaRPr lang="en-US" sz="500" b="1" i="0" u="none" strike="noStrike">
                        <a:solidFill>
                          <a:srgbClr val="000000"/>
                        </a:solidFill>
                        <a:effectLst/>
                        <a:latin typeface="Calibri" panose="020F0502020204030204" pitchFamily="34" charset="0"/>
                      </a:endParaRPr>
                    </a:p>
                  </a:txBody>
                  <a:tcPr marL="85518" marR="85518" marT="42759" marB="42759" anchor="b"/>
                </a:tc>
                <a:tc hMerge="1">
                  <a:txBody>
                    <a:bodyPr/>
                    <a:lstStyle/>
                    <a:p>
                      <a:endParaRPr lang="en-US"/>
                    </a:p>
                  </a:txBody>
                  <a:tcPr/>
                </a:tc>
                <a:tc>
                  <a:txBody>
                    <a:bodyPr/>
                    <a:lstStyle/>
                    <a:p>
                      <a:pPr algn="r" fontAlgn="b"/>
                      <a:r>
                        <a:rPr lang="en-US" sz="500" u="none" strike="noStrike">
                          <a:effectLst/>
                        </a:rPr>
                        <a:t>84.73</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207.7990224</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72.88765893</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4198871190"/>
                  </a:ext>
                </a:extLst>
              </a:tr>
              <a:tr h="144073">
                <a:tc gridSpan="2">
                  <a:txBody>
                    <a:bodyPr/>
                    <a:lstStyle/>
                    <a:p>
                      <a:pPr algn="l" fontAlgn="b"/>
                      <a:r>
                        <a:rPr lang="en-US" sz="500" u="none" strike="noStrike">
                          <a:effectLst/>
                        </a:rPr>
                        <a:t>Weekend Mall</a:t>
                      </a:r>
                      <a:endParaRPr lang="en-US" sz="500" b="1" i="0" u="none" strike="noStrike">
                        <a:solidFill>
                          <a:srgbClr val="000000"/>
                        </a:solidFill>
                        <a:effectLst/>
                        <a:latin typeface="Calibri" panose="020F0502020204030204" pitchFamily="34" charset="0"/>
                      </a:endParaRPr>
                    </a:p>
                  </a:txBody>
                  <a:tcPr marL="85518" marR="85518" marT="42759" marB="42759" anchor="b"/>
                </a:tc>
                <a:tc hMerge="1">
                  <a:txBody>
                    <a:bodyPr/>
                    <a:lstStyle/>
                    <a:p>
                      <a:endParaRPr lang="en-US"/>
                    </a:p>
                  </a:txBody>
                  <a:tcPr/>
                </a:tc>
                <a:tc>
                  <a:txBody>
                    <a:bodyPr/>
                    <a:lstStyle/>
                    <a:p>
                      <a:pPr algn="r" fontAlgn="b"/>
                      <a:r>
                        <a:rPr lang="en-US" sz="500" u="none" strike="noStrike">
                          <a:effectLst/>
                        </a:rPr>
                        <a:t>82.51</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130.2978299</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17.52659036</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727947973"/>
                  </a:ext>
                </a:extLst>
              </a:tr>
              <a:tr h="144073">
                <a:tc gridSpan="2">
                  <a:txBody>
                    <a:bodyPr/>
                    <a:lstStyle/>
                    <a:p>
                      <a:pPr algn="l" fontAlgn="b"/>
                      <a:r>
                        <a:rPr lang="en-US" sz="500" u="none" strike="noStrike">
                          <a:effectLst/>
                        </a:rPr>
                        <a:t>Weekend Target</a:t>
                      </a:r>
                      <a:endParaRPr lang="en-US" sz="500" b="1" i="0" u="none" strike="noStrike">
                        <a:solidFill>
                          <a:srgbClr val="000000"/>
                        </a:solidFill>
                        <a:effectLst/>
                        <a:latin typeface="Calibri" panose="020F0502020204030204" pitchFamily="34" charset="0"/>
                      </a:endParaRPr>
                    </a:p>
                  </a:txBody>
                  <a:tcPr marL="85518" marR="85518" marT="42759" marB="42759" anchor="b"/>
                </a:tc>
                <a:tc hMerge="1">
                  <a:txBody>
                    <a:bodyPr/>
                    <a:lstStyle/>
                    <a:p>
                      <a:endParaRPr lang="en-US"/>
                    </a:p>
                  </a:txBody>
                  <a:tcPr/>
                </a:tc>
                <a:tc>
                  <a:txBody>
                    <a:bodyPr/>
                    <a:lstStyle/>
                    <a:p>
                      <a:pPr algn="r" fontAlgn="b"/>
                      <a:r>
                        <a:rPr lang="en-US" sz="500" u="none" strike="noStrike">
                          <a:effectLst/>
                        </a:rPr>
                        <a:t>0</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58.74114187</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58.74114187</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548739024"/>
                  </a:ext>
                </a:extLst>
              </a:tr>
              <a:tr h="144073">
                <a:tc>
                  <a:txBody>
                    <a:bodyPr/>
                    <a:lstStyle/>
                    <a:p>
                      <a:pPr algn="l" fontAlgn="b"/>
                      <a:r>
                        <a:rPr lang="en-US" sz="500" u="none" strike="noStrike">
                          <a:effectLst/>
                        </a:rPr>
                        <a:t>Totals</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a:effectLst/>
                        </a:rPr>
                        <a:t>712.8672044</a:t>
                      </a:r>
                      <a:endParaRPr lang="en-US" sz="500" b="0" i="0" u="none" strike="noStrike">
                        <a:solidFill>
                          <a:srgbClr val="000000"/>
                        </a:solidFill>
                        <a:effectLst/>
                        <a:latin typeface="Calibri" panose="020F0502020204030204" pitchFamily="34" charset="0"/>
                      </a:endParaRPr>
                    </a:p>
                  </a:txBody>
                  <a:tcPr marL="0" marR="0" marT="0" marB="0" anchor="b"/>
                </a:tc>
                <a:tc gridSpan="2">
                  <a:txBody>
                    <a:bodyPr/>
                    <a:lstStyle/>
                    <a:p>
                      <a:pPr algn="l" fontAlgn="b"/>
                      <a:r>
                        <a:rPr lang="en-US" sz="500" u="none" strike="noStrike">
                          <a:effectLst/>
                        </a:rPr>
                        <a:t>Chi Squared value</a:t>
                      </a:r>
                      <a:endParaRPr lang="en-US" sz="500" b="0" i="0" u="none" strike="noStrike">
                        <a:solidFill>
                          <a:srgbClr val="000000"/>
                        </a:solidFill>
                        <a:effectLst/>
                        <a:latin typeface="Calibri" panose="020F0502020204030204" pitchFamily="34" charset="0"/>
                      </a:endParaRPr>
                    </a:p>
                  </a:txBody>
                  <a:tcPr marL="85518" marR="85518" marT="42759" marB="42759" anchor="b"/>
                </a:tc>
                <a:tc hMerge="1">
                  <a:txBody>
                    <a:bodyPr/>
                    <a:lstStyle/>
                    <a:p>
                      <a:endParaRPr lang="en-US"/>
                    </a:p>
                  </a:txBody>
                  <a:tcPr/>
                </a:tc>
                <a:extLst>
                  <a:ext uri="{0D108BD9-81ED-4DB2-BD59-A6C34878D82A}">
                    <a16:rowId xmlns:a16="http://schemas.microsoft.com/office/drawing/2014/main" val="3114389679"/>
                  </a:ext>
                </a:extLst>
              </a:tr>
              <a:tr h="67886">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02167549"/>
                  </a:ext>
                </a:extLst>
              </a:tr>
              <a:tr h="67886">
                <a:tc>
                  <a:txBody>
                    <a:bodyPr/>
                    <a:lstStyle/>
                    <a:p>
                      <a:pPr algn="l" fontAlgn="b"/>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dirty="0">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dirty="0">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dirty="0">
                        <a:solidFill>
                          <a:srgbClr val="000000"/>
                        </a:solidFill>
                        <a:effectLst/>
                        <a:latin typeface="Calibri" panose="020F0502020204030204" pitchFamily="34" charset="0"/>
                      </a:endParaRPr>
                    </a:p>
                  </a:txBody>
                  <a:tcPr marL="0" marR="0" marT="0" marB="0" anchor="b"/>
                </a:tc>
                <a:tc>
                  <a:txBody>
                    <a:bodyPr/>
                    <a:lstStyle/>
                    <a:p>
                      <a:pPr algn="r" fontAlgn="b"/>
                      <a:r>
                        <a:rPr lang="en-US" sz="500" u="none" strike="noStrike" dirty="0">
                          <a:effectLst/>
                        </a:rPr>
                        <a:t>5.7023E-153</a:t>
                      </a:r>
                      <a:endParaRPr lang="en-US" sz="500" b="0" i="0" u="none" strike="noStrike" dirty="0">
                        <a:solidFill>
                          <a:srgbClr val="000000"/>
                        </a:solidFill>
                        <a:effectLst/>
                        <a:latin typeface="Calibri" panose="020F0502020204030204" pitchFamily="34" charset="0"/>
                      </a:endParaRPr>
                    </a:p>
                  </a:txBody>
                  <a:tcPr marL="0" marR="0" marT="0" marB="0" anchor="b"/>
                </a:tc>
                <a:tc>
                  <a:txBody>
                    <a:bodyPr/>
                    <a:lstStyle/>
                    <a:p>
                      <a:pPr algn="l" fontAlgn="b"/>
                      <a:r>
                        <a:rPr lang="en-US" sz="500" u="none" strike="noStrike">
                          <a:effectLst/>
                        </a:rPr>
                        <a:t>Probability</a:t>
                      </a:r>
                      <a:endParaRPr lang="en-US" sz="5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500" b="0" i="0" u="none" strike="noStrike" dirty="0">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931431530"/>
                  </a:ext>
                </a:extLst>
              </a:tr>
            </a:tbl>
          </a:graphicData>
        </a:graphic>
      </p:graphicFrame>
      <p:sp>
        <p:nvSpPr>
          <p:cNvPr id="16" name="Terminator 15">
            <a:extLst>
              <a:ext uri="{FF2B5EF4-FFF2-40B4-BE49-F238E27FC236}">
                <a16:creationId xmlns:a16="http://schemas.microsoft.com/office/drawing/2014/main" id="{E879BF62-5E8B-704E-8BE8-089B8E0D91CA}"/>
              </a:ext>
            </a:extLst>
          </p:cNvPr>
          <p:cNvSpPr/>
          <p:nvPr/>
        </p:nvSpPr>
        <p:spPr>
          <a:xfrm>
            <a:off x="9922209" y="1023938"/>
            <a:ext cx="2025315" cy="663577"/>
          </a:xfrm>
          <a:prstGeom prst="flowChartTerminator">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Arial" panose="020B0604020202020204" pitchFamily="34" charset="0"/>
                <a:cs typeface="Arial" panose="020B0604020202020204" pitchFamily="34" charset="0"/>
              </a:rPr>
              <a:t>Moving Range spikes  at day 3, an improvement from day 5</a:t>
            </a:r>
          </a:p>
        </p:txBody>
      </p:sp>
      <p:graphicFrame>
        <p:nvGraphicFramePr>
          <p:cNvPr id="64" name="Table 8">
            <a:extLst>
              <a:ext uri="{FF2B5EF4-FFF2-40B4-BE49-F238E27FC236}">
                <a16:creationId xmlns:a16="http://schemas.microsoft.com/office/drawing/2014/main" id="{2FF1FA6F-332D-BE4C-AF07-D35978F994CC}"/>
              </a:ext>
            </a:extLst>
          </p:cNvPr>
          <p:cNvGraphicFramePr>
            <a:graphicFrameLocks/>
          </p:cNvGraphicFramePr>
          <p:nvPr>
            <p:extLst>
              <p:ext uri="{D42A27DB-BD31-4B8C-83A1-F6EECF244321}">
                <p14:modId xmlns:p14="http://schemas.microsoft.com/office/powerpoint/2010/main" val="2260421471"/>
              </p:ext>
            </p:extLst>
          </p:nvPr>
        </p:nvGraphicFramePr>
        <p:xfrm>
          <a:off x="10552310" y="5123215"/>
          <a:ext cx="1549003" cy="1759964"/>
        </p:xfrm>
        <a:graphic>
          <a:graphicData uri="http://schemas.openxmlformats.org/drawingml/2006/table">
            <a:tbl>
              <a:tblPr firstRow="1" bandRow="1">
                <a:solidFill>
                  <a:schemeClr val="bg1"/>
                </a:solidFill>
                <a:tableStyleId>{0505E3EF-67EA-436B-97B2-0124C06EBD24}</a:tableStyleId>
              </a:tblPr>
              <a:tblGrid>
                <a:gridCol w="1161325">
                  <a:extLst>
                    <a:ext uri="{9D8B030D-6E8A-4147-A177-3AD203B41FA5}">
                      <a16:colId xmlns:a16="http://schemas.microsoft.com/office/drawing/2014/main" val="2090834603"/>
                    </a:ext>
                  </a:extLst>
                </a:gridCol>
                <a:gridCol w="387678">
                  <a:extLst>
                    <a:ext uri="{9D8B030D-6E8A-4147-A177-3AD203B41FA5}">
                      <a16:colId xmlns:a16="http://schemas.microsoft.com/office/drawing/2014/main" val="1573561005"/>
                    </a:ext>
                  </a:extLst>
                </a:gridCol>
              </a:tblGrid>
              <a:tr h="315180">
                <a:tc>
                  <a:txBody>
                    <a:bodyPr/>
                    <a:lstStyle/>
                    <a:p>
                      <a:r>
                        <a:rPr lang="en-US" sz="700" b="0" cap="none" spc="0">
                          <a:solidFill>
                            <a:schemeClr val="bg1"/>
                          </a:solidFill>
                        </a:rPr>
                        <a:t>Identify Error Opportunity</a:t>
                      </a:r>
                    </a:p>
                  </a:txBody>
                  <a:tcPr marL="59820" marR="46016" marT="46016" marB="46016"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a:txBody>
                    <a:bodyPr/>
                    <a:lstStyle/>
                    <a:p>
                      <a:pPr algn="r"/>
                      <a:r>
                        <a:rPr lang="en-US" sz="700" b="0" cap="none" spc="0" dirty="0">
                          <a:solidFill>
                            <a:schemeClr val="bg1"/>
                          </a:solidFill>
                        </a:rPr>
                        <a:t>6</a:t>
                      </a:r>
                    </a:p>
                  </a:txBody>
                  <a:tcPr marL="59820" marR="46016" marT="46016" marB="46016" anchor="ctr">
                    <a:lnL w="12700" cmpd="sng">
                      <a:noFill/>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3235344499"/>
                  </a:ext>
                </a:extLst>
              </a:tr>
              <a:tr h="203606">
                <a:tc>
                  <a:txBody>
                    <a:bodyPr/>
                    <a:lstStyle/>
                    <a:p>
                      <a:r>
                        <a:rPr lang="en-US" sz="700" cap="none" spc="0">
                          <a:solidFill>
                            <a:schemeClr val="tx1"/>
                          </a:solidFill>
                        </a:rPr>
                        <a:t>Total observations</a:t>
                      </a:r>
                    </a:p>
                  </a:txBody>
                  <a:tcPr marL="59820" marR="46016" marT="46016" marB="46016">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a:r>
                        <a:rPr lang="en-US" sz="700" cap="none" spc="0">
                          <a:solidFill>
                            <a:schemeClr val="tx1"/>
                          </a:solidFill>
                        </a:rPr>
                        <a:t>35</a:t>
                      </a:r>
                    </a:p>
                  </a:txBody>
                  <a:tcPr marL="59820" marR="46016" marT="46016" marB="46016">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3349652619"/>
                  </a:ext>
                </a:extLst>
              </a:tr>
              <a:tr h="315180">
                <a:tc>
                  <a:txBody>
                    <a:bodyPr/>
                    <a:lstStyle/>
                    <a:p>
                      <a:r>
                        <a:rPr lang="en-US" sz="700" cap="none" spc="0">
                          <a:solidFill>
                            <a:schemeClr val="tx1"/>
                          </a:solidFill>
                        </a:rPr>
                        <a:t>Product of Error and observations</a:t>
                      </a:r>
                    </a:p>
                  </a:txBody>
                  <a:tcPr marL="59820" marR="46016" marT="46016" marB="46016">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a:r>
                        <a:rPr lang="en-US" sz="700" cap="none" spc="0">
                          <a:solidFill>
                            <a:schemeClr val="tx1"/>
                          </a:solidFill>
                        </a:rPr>
                        <a:t>210</a:t>
                      </a:r>
                    </a:p>
                  </a:txBody>
                  <a:tcPr marL="59820" marR="46016" marT="46016" marB="46016">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3617463241"/>
                  </a:ext>
                </a:extLst>
              </a:tr>
              <a:tr h="203606">
                <a:tc>
                  <a:txBody>
                    <a:bodyPr/>
                    <a:lstStyle/>
                    <a:p>
                      <a:r>
                        <a:rPr lang="en-US" sz="700" cap="none" spc="0" dirty="0">
                          <a:solidFill>
                            <a:schemeClr val="tx1"/>
                          </a:solidFill>
                        </a:rPr>
                        <a:t>Total actual errors</a:t>
                      </a:r>
                    </a:p>
                  </a:txBody>
                  <a:tcPr marL="59820" marR="46016" marT="46016" marB="46016">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a:r>
                        <a:rPr lang="en-US" sz="700" cap="none" spc="0">
                          <a:solidFill>
                            <a:schemeClr val="tx1"/>
                          </a:solidFill>
                        </a:rPr>
                        <a:t>17</a:t>
                      </a:r>
                    </a:p>
                  </a:txBody>
                  <a:tcPr marL="59820" marR="46016" marT="46016" marB="46016">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706207550"/>
                  </a:ext>
                </a:extLst>
              </a:tr>
              <a:tr h="203606">
                <a:tc>
                  <a:txBody>
                    <a:bodyPr/>
                    <a:lstStyle/>
                    <a:p>
                      <a:r>
                        <a:rPr lang="en-US" sz="700" cap="none" spc="0">
                          <a:solidFill>
                            <a:schemeClr val="tx1"/>
                          </a:solidFill>
                        </a:rPr>
                        <a:t>A/DU</a:t>
                      </a:r>
                    </a:p>
                  </a:txBody>
                  <a:tcPr marL="59820" marR="46016" marT="46016" marB="46016">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a:r>
                        <a:rPr lang="en-US" sz="700" cap="none" spc="0">
                          <a:solidFill>
                            <a:schemeClr val="tx1"/>
                          </a:solidFill>
                        </a:rPr>
                        <a:t>12.35</a:t>
                      </a:r>
                    </a:p>
                  </a:txBody>
                  <a:tcPr marL="59820" marR="46016" marT="46016" marB="46016">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3412227092"/>
                  </a:ext>
                </a:extLst>
              </a:tr>
              <a:tr h="315180">
                <a:tc>
                  <a:txBody>
                    <a:bodyPr/>
                    <a:lstStyle/>
                    <a:p>
                      <a:r>
                        <a:rPr lang="en-US" sz="700" cap="none" spc="0">
                          <a:solidFill>
                            <a:schemeClr val="tx1"/>
                          </a:solidFill>
                        </a:rPr>
                        <a:t>DPMO</a:t>
                      </a:r>
                    </a:p>
                  </a:txBody>
                  <a:tcPr marL="59820" marR="46016" marT="46016" marB="46016">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a:r>
                        <a:rPr lang="en-US" sz="700" cap="none" spc="0">
                          <a:solidFill>
                            <a:schemeClr val="tx1"/>
                          </a:solidFill>
                        </a:rPr>
                        <a:t>123,529</a:t>
                      </a:r>
                    </a:p>
                  </a:txBody>
                  <a:tcPr marL="59820" marR="46016" marT="46016" marB="46016">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077687270"/>
                  </a:ext>
                </a:extLst>
              </a:tr>
              <a:tr h="203606">
                <a:tc>
                  <a:txBody>
                    <a:bodyPr/>
                    <a:lstStyle/>
                    <a:p>
                      <a:r>
                        <a:rPr lang="en-US" sz="700" cap="none" spc="0" dirty="0">
                          <a:solidFill>
                            <a:schemeClr val="tx1"/>
                          </a:solidFill>
                        </a:rPr>
                        <a:t>SQL</a:t>
                      </a:r>
                    </a:p>
                  </a:txBody>
                  <a:tcPr marL="59820" marR="46016" marT="46016" marB="46016">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a:r>
                        <a:rPr lang="en-US" sz="700" cap="none" spc="0" dirty="0">
                          <a:solidFill>
                            <a:schemeClr val="tx1"/>
                          </a:solidFill>
                        </a:rPr>
                        <a:t>2.7</a:t>
                      </a:r>
                    </a:p>
                  </a:txBody>
                  <a:tcPr marL="59820" marR="46016" marT="46016" marB="46016">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638954652"/>
                  </a:ext>
                </a:extLst>
              </a:tr>
            </a:tbl>
          </a:graphicData>
        </a:graphic>
      </p:graphicFrame>
      <p:sp>
        <p:nvSpPr>
          <p:cNvPr id="17" name="TextBox 16">
            <a:extLst>
              <a:ext uri="{FF2B5EF4-FFF2-40B4-BE49-F238E27FC236}">
                <a16:creationId xmlns:a16="http://schemas.microsoft.com/office/drawing/2014/main" id="{5A48DD43-3D5F-A64B-84A6-E0BADFE82100}"/>
              </a:ext>
            </a:extLst>
          </p:cNvPr>
          <p:cNvSpPr txBox="1"/>
          <p:nvPr/>
        </p:nvSpPr>
        <p:spPr>
          <a:xfrm>
            <a:off x="7959292" y="5967572"/>
            <a:ext cx="2573140" cy="707886"/>
          </a:xfrm>
          <a:prstGeom prst="rect">
            <a:avLst/>
          </a:prstGeom>
          <a:noFill/>
        </p:spPr>
        <p:txBody>
          <a:bodyPr wrap="none" rtlCol="0">
            <a:spAutoFit/>
          </a:bodyPr>
          <a:lstStyle/>
          <a:p>
            <a:r>
              <a:rPr lang="en-US" sz="1000" dirty="0">
                <a:latin typeface="Arial" panose="020B0604020202020204" pitchFamily="34" charset="0"/>
                <a:cs typeface="Arial" panose="020B0604020202020204" pitchFamily="34" charset="0"/>
              </a:rPr>
              <a:t>Ongoing we will monitor spending on </a:t>
            </a:r>
          </a:p>
          <a:p>
            <a:r>
              <a:rPr lang="en-US" sz="1000" dirty="0">
                <a:latin typeface="Arial" panose="020B0604020202020204" pitchFamily="34" charset="0"/>
                <a:cs typeface="Arial" panose="020B0604020202020204" pitchFamily="34" charset="0"/>
              </a:rPr>
              <a:t>Amazon and miscellaneous purchases by </a:t>
            </a:r>
          </a:p>
          <a:p>
            <a:r>
              <a:rPr lang="en-US" sz="1000" dirty="0">
                <a:latin typeface="Arial" panose="020B0604020202020204" pitchFamily="34" charset="0"/>
                <a:cs typeface="Arial" panose="020B0604020202020204" pitchFamily="34" charset="0"/>
              </a:rPr>
              <a:t>Shopping once a month at the mall, and </a:t>
            </a:r>
          </a:p>
          <a:p>
            <a:r>
              <a:rPr lang="en-US" sz="1000" dirty="0">
                <a:latin typeface="Arial" panose="020B0604020202020204" pitchFamily="34" charset="0"/>
                <a:cs typeface="Arial" panose="020B0604020202020204" pitchFamily="34" charset="0"/>
              </a:rPr>
              <a:t>once per week on Amazon.  </a:t>
            </a:r>
          </a:p>
        </p:txBody>
      </p:sp>
      <p:sp>
        <p:nvSpPr>
          <p:cNvPr id="18" name="Round Diagonal Corner Rectangle 17">
            <a:extLst>
              <a:ext uri="{FF2B5EF4-FFF2-40B4-BE49-F238E27FC236}">
                <a16:creationId xmlns:a16="http://schemas.microsoft.com/office/drawing/2014/main" id="{91EBD45B-DF73-CC43-972E-362288383345}"/>
              </a:ext>
            </a:extLst>
          </p:cNvPr>
          <p:cNvSpPr/>
          <p:nvPr/>
        </p:nvSpPr>
        <p:spPr>
          <a:xfrm>
            <a:off x="6209735" y="1054100"/>
            <a:ext cx="1635007" cy="608479"/>
          </a:xfrm>
          <a:prstGeom prst="round2Diag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latin typeface="Arial" panose="020B0604020202020204" pitchFamily="34" charset="0"/>
                <a:cs typeface="Arial" panose="020B0604020202020204" pitchFamily="34" charset="0"/>
              </a:rPr>
              <a:t>Chi Square test with a significant  probability that  day of the week and amount spent is related </a:t>
            </a: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0" name="Group 69">
            <a:extLst>
              <a:ext uri="{FF2B5EF4-FFF2-40B4-BE49-F238E27FC236}">
                <a16:creationId xmlns:a16="http://schemas.microsoft.com/office/drawing/2014/main" id="{E8DD8E1A-9945-4DBA-BC40-7A028BF32D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71" name="Freeform 5">
              <a:extLst>
                <a:ext uri="{FF2B5EF4-FFF2-40B4-BE49-F238E27FC236}">
                  <a16:creationId xmlns:a16="http://schemas.microsoft.com/office/drawing/2014/main" id="{FE1C52F1-9DDF-4839-9B8F-25F7F8D42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2" name="Freeform 6">
              <a:extLst>
                <a:ext uri="{FF2B5EF4-FFF2-40B4-BE49-F238E27FC236}">
                  <a16:creationId xmlns:a16="http://schemas.microsoft.com/office/drawing/2014/main" id="{DB25E450-AEBE-4B5B-9CD7-7DDA5128D0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3" name="Freeform 7">
              <a:extLst>
                <a:ext uri="{FF2B5EF4-FFF2-40B4-BE49-F238E27FC236}">
                  <a16:creationId xmlns:a16="http://schemas.microsoft.com/office/drawing/2014/main" id="{D57AF4B2-B19E-4839-9D9C-06AD5370C3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4" name="Freeform 8">
              <a:extLst>
                <a:ext uri="{FF2B5EF4-FFF2-40B4-BE49-F238E27FC236}">
                  <a16:creationId xmlns:a16="http://schemas.microsoft.com/office/drawing/2014/main" id="{2949CEBF-F4A7-44B2-8A3B-22558718F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5" name="Freeform 9">
              <a:extLst>
                <a:ext uri="{FF2B5EF4-FFF2-40B4-BE49-F238E27FC236}">
                  <a16:creationId xmlns:a16="http://schemas.microsoft.com/office/drawing/2014/main" id="{28EAA589-93ED-485D-96BB-B9B21EC96B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6" name="Freeform 10">
              <a:extLst>
                <a:ext uri="{FF2B5EF4-FFF2-40B4-BE49-F238E27FC236}">
                  <a16:creationId xmlns:a16="http://schemas.microsoft.com/office/drawing/2014/main" id="{4BB4F238-A1F2-45F6-9074-18C4A9F921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7" name="Freeform 11">
              <a:extLst>
                <a:ext uri="{FF2B5EF4-FFF2-40B4-BE49-F238E27FC236}">
                  <a16:creationId xmlns:a16="http://schemas.microsoft.com/office/drawing/2014/main" id="{1C658EE5-B46E-48ED-822D-1C3F08ECA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12">
              <a:extLst>
                <a:ext uri="{FF2B5EF4-FFF2-40B4-BE49-F238E27FC236}">
                  <a16:creationId xmlns:a16="http://schemas.microsoft.com/office/drawing/2014/main" id="{82AA74BE-73A4-4ADC-B86C-833704C0C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13">
              <a:extLst>
                <a:ext uri="{FF2B5EF4-FFF2-40B4-BE49-F238E27FC236}">
                  <a16:creationId xmlns:a16="http://schemas.microsoft.com/office/drawing/2014/main" id="{2018BD4B-A593-4075-9FDB-4739C6D53D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14">
              <a:extLst>
                <a:ext uri="{FF2B5EF4-FFF2-40B4-BE49-F238E27FC236}">
                  <a16:creationId xmlns:a16="http://schemas.microsoft.com/office/drawing/2014/main" id="{0D16E44B-CE60-491F-B907-D02B0B1EE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15">
              <a:extLst>
                <a:ext uri="{FF2B5EF4-FFF2-40B4-BE49-F238E27FC236}">
                  <a16:creationId xmlns:a16="http://schemas.microsoft.com/office/drawing/2014/main" id="{2DFA7256-7E90-44B6-8E90-2111C1A1F6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6">
              <a:extLst>
                <a:ext uri="{FF2B5EF4-FFF2-40B4-BE49-F238E27FC236}">
                  <a16:creationId xmlns:a16="http://schemas.microsoft.com/office/drawing/2014/main" id="{CE31CD09-2348-4B3A-9C97-CEECA4ABC0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7">
              <a:extLst>
                <a:ext uri="{FF2B5EF4-FFF2-40B4-BE49-F238E27FC236}">
                  <a16:creationId xmlns:a16="http://schemas.microsoft.com/office/drawing/2014/main" id="{4E5422EF-93F2-41A9-B30F-9EFE9241D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4" name="Freeform 18">
              <a:extLst>
                <a:ext uri="{FF2B5EF4-FFF2-40B4-BE49-F238E27FC236}">
                  <a16:creationId xmlns:a16="http://schemas.microsoft.com/office/drawing/2014/main" id="{7920E29F-BB48-485F-95FF-5C372339C4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5" name="Freeform 19">
              <a:extLst>
                <a:ext uri="{FF2B5EF4-FFF2-40B4-BE49-F238E27FC236}">
                  <a16:creationId xmlns:a16="http://schemas.microsoft.com/office/drawing/2014/main" id="{ACFDB0E0-ECEB-4EEB-925D-4BE22979C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6" name="Freeform 20">
              <a:extLst>
                <a:ext uri="{FF2B5EF4-FFF2-40B4-BE49-F238E27FC236}">
                  <a16:creationId xmlns:a16="http://schemas.microsoft.com/office/drawing/2014/main" id="{30CE2542-FFC2-4E6A-9F84-265FE415D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7" name="Freeform 21">
              <a:extLst>
                <a:ext uri="{FF2B5EF4-FFF2-40B4-BE49-F238E27FC236}">
                  <a16:creationId xmlns:a16="http://schemas.microsoft.com/office/drawing/2014/main" id="{2864C497-B900-4D3E-895C-A2A823A3C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88" name="Freeform 22">
              <a:extLst>
                <a:ext uri="{FF2B5EF4-FFF2-40B4-BE49-F238E27FC236}">
                  <a16:creationId xmlns:a16="http://schemas.microsoft.com/office/drawing/2014/main" id="{26441ED2-272A-4395-9966-F5B1C8D3F5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23">
              <a:extLst>
                <a:ext uri="{FF2B5EF4-FFF2-40B4-BE49-F238E27FC236}">
                  <a16:creationId xmlns:a16="http://schemas.microsoft.com/office/drawing/2014/main" id="{701CA35D-3DE0-4BE9-96A9-31A6F24DB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4">
              <a:extLst>
                <a:ext uri="{FF2B5EF4-FFF2-40B4-BE49-F238E27FC236}">
                  <a16:creationId xmlns:a16="http://schemas.microsoft.com/office/drawing/2014/main" id="{C9367E8C-A75F-4D57-8B79-1B3EEDFD83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5">
              <a:extLst>
                <a:ext uri="{FF2B5EF4-FFF2-40B4-BE49-F238E27FC236}">
                  <a16:creationId xmlns:a16="http://schemas.microsoft.com/office/drawing/2014/main" id="{0846F98D-8409-4D6C-B830-625CC19EB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93" name="Group 92">
            <a:extLst>
              <a:ext uri="{FF2B5EF4-FFF2-40B4-BE49-F238E27FC236}">
                <a16:creationId xmlns:a16="http://schemas.microsoft.com/office/drawing/2014/main" id="{F35369DB-627C-41BD-9041-6426E8BF66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94" name="Rectangle 93">
              <a:extLst>
                <a:ext uri="{FF2B5EF4-FFF2-40B4-BE49-F238E27FC236}">
                  <a16:creationId xmlns:a16="http://schemas.microsoft.com/office/drawing/2014/main" id="{9BA15987-DDC0-4CAB-AF5B-7D11E25D20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5" name="Isosceles Triangle 22">
              <a:extLst>
                <a:ext uri="{FF2B5EF4-FFF2-40B4-BE49-F238E27FC236}">
                  <a16:creationId xmlns:a16="http://schemas.microsoft.com/office/drawing/2014/main" id="{9B6DF8F2-BD4C-48F5-8CDC-95B311500F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6" name="Rectangle 95">
              <a:extLst>
                <a:ext uri="{FF2B5EF4-FFF2-40B4-BE49-F238E27FC236}">
                  <a16:creationId xmlns:a16="http://schemas.microsoft.com/office/drawing/2014/main" id="{8E989FB2-D6DE-43D1-84D5-1C80F9901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98" name="Rectangle 97">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3061"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0" name="Group 99">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01"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2"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3"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04"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5"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6"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7"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8"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9"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10"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11"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12"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13"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4"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5"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6"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7"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8"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19"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121" name="Freeform: Shape 120">
            <a:extLst>
              <a:ext uri="{FF2B5EF4-FFF2-40B4-BE49-F238E27FC236}">
                <a16:creationId xmlns:a16="http://schemas.microsoft.com/office/drawing/2014/main" id="{44C110BA-81E8-4247-853A-5F2B93E92E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537825"/>
          </a:xfrm>
          <a:custGeom>
            <a:avLst/>
            <a:gdLst>
              <a:gd name="connsiteX0" fmla="*/ 0 w 12192000"/>
              <a:gd name="connsiteY0" fmla="*/ 0 h 4537825"/>
              <a:gd name="connsiteX1" fmla="*/ 12192000 w 12192000"/>
              <a:gd name="connsiteY1" fmla="*/ 0 h 4537825"/>
              <a:gd name="connsiteX2" fmla="*/ 12192000 w 12192000"/>
              <a:gd name="connsiteY2" fmla="*/ 3020937 h 4537825"/>
              <a:gd name="connsiteX3" fmla="*/ 12192000 w 12192000"/>
              <a:gd name="connsiteY3" fmla="*/ 3213062 h 4537825"/>
              <a:gd name="connsiteX4" fmla="*/ 12192000 w 12192000"/>
              <a:gd name="connsiteY4" fmla="*/ 4188880 h 4537825"/>
              <a:gd name="connsiteX5" fmla="*/ 12113803 w 12192000"/>
              <a:gd name="connsiteY5" fmla="*/ 4197163 h 4537825"/>
              <a:gd name="connsiteX6" fmla="*/ 6753597 w 12192000"/>
              <a:gd name="connsiteY6" fmla="*/ 4520720 h 4537825"/>
              <a:gd name="connsiteX7" fmla="*/ 400746 w 12192000"/>
              <a:gd name="connsiteY7" fmla="*/ 4349377 h 4537825"/>
              <a:gd name="connsiteX8" fmla="*/ 0 w 12192000"/>
              <a:gd name="connsiteY8" fmla="*/ 4312401 h 4537825"/>
              <a:gd name="connsiteX9" fmla="*/ 0 w 12192000"/>
              <a:gd name="connsiteY9" fmla="*/ 3213062 h 4537825"/>
              <a:gd name="connsiteX10" fmla="*/ 0 w 12192000"/>
              <a:gd name="connsiteY10" fmla="*/ 3020937 h 453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4537825">
                <a:moveTo>
                  <a:pt x="0" y="0"/>
                </a:moveTo>
                <a:lnTo>
                  <a:pt x="12192000" y="0"/>
                </a:lnTo>
                <a:lnTo>
                  <a:pt x="12192000" y="3020937"/>
                </a:lnTo>
                <a:lnTo>
                  <a:pt x="12192000" y="3213062"/>
                </a:lnTo>
                <a:lnTo>
                  <a:pt x="12192000" y="4188880"/>
                </a:lnTo>
                <a:lnTo>
                  <a:pt x="12113803" y="4197163"/>
                </a:lnTo>
                <a:cubicBezTo>
                  <a:pt x="10139508" y="4395112"/>
                  <a:pt x="8237152" y="4488115"/>
                  <a:pt x="6753597" y="4520720"/>
                </a:cubicBezTo>
                <a:cubicBezTo>
                  <a:pt x="4940362" y="4560569"/>
                  <a:pt x="2657278" y="4541239"/>
                  <a:pt x="400746" y="4349377"/>
                </a:cubicBezTo>
                <a:lnTo>
                  <a:pt x="0" y="4312401"/>
                </a:lnTo>
                <a:lnTo>
                  <a:pt x="0" y="3213062"/>
                </a:lnTo>
                <a:lnTo>
                  <a:pt x="0" y="3020937"/>
                </a:lnTo>
                <a:close/>
              </a:path>
            </a:pathLst>
          </a:custGeom>
          <a:solidFill>
            <a:schemeClr val="tx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6" name="TextBox 5">
            <a:extLst>
              <a:ext uri="{FF2B5EF4-FFF2-40B4-BE49-F238E27FC236}">
                <a16:creationId xmlns:a16="http://schemas.microsoft.com/office/drawing/2014/main" id="{DAD2B668-F603-794B-BFD1-E5E8760EB1B3}"/>
              </a:ext>
            </a:extLst>
          </p:cNvPr>
          <p:cNvSpPr txBox="1"/>
          <p:nvPr/>
        </p:nvSpPr>
        <p:spPr>
          <a:xfrm>
            <a:off x="5118447" y="4767660"/>
            <a:ext cx="6281873" cy="1770300"/>
          </a:xfrm>
          <a:prstGeom prst="rect">
            <a:avLst/>
          </a:prstGeom>
        </p:spPr>
        <p:txBody>
          <a:bodyPr vert="horz" lIns="91440" tIns="45720" rIns="91440" bIns="45720" rtlCol="0" anchor="ctr">
            <a:normAutofit/>
          </a:bodyPr>
          <a:lstStyle/>
          <a:p>
            <a:pPr indent="-228600">
              <a:lnSpc>
                <a:spcPct val="120000"/>
              </a:lnSpc>
              <a:spcAft>
                <a:spcPts val="600"/>
              </a:spcAft>
              <a:buClr>
                <a:schemeClr val="accent1"/>
              </a:buClr>
              <a:buSzPct val="110000"/>
              <a:buFont typeface="Wingdings" panose="05000000000000000000" pitchFamily="2" charset="2"/>
              <a:buChar char="§"/>
            </a:pPr>
            <a:r>
              <a:rPr lang="en-US"/>
              <a:t>Analyze: Descriptive Statistics</a:t>
            </a:r>
          </a:p>
        </p:txBody>
      </p:sp>
      <p:graphicFrame>
        <p:nvGraphicFramePr>
          <p:cNvPr id="5" name="Content Placeholder 4">
            <a:extLst>
              <a:ext uri="{FF2B5EF4-FFF2-40B4-BE49-F238E27FC236}">
                <a16:creationId xmlns:a16="http://schemas.microsoft.com/office/drawing/2014/main" id="{E302672A-1AD9-ED4D-BBA3-FC22B509B1CC}"/>
              </a:ext>
            </a:extLst>
          </p:cNvPr>
          <p:cNvGraphicFramePr>
            <a:graphicFrameLocks noGrp="1"/>
          </p:cNvGraphicFramePr>
          <p:nvPr>
            <p:ph idx="4294967295"/>
            <p:extLst>
              <p:ext uri="{D42A27DB-BD31-4B8C-83A1-F6EECF244321}">
                <p14:modId xmlns:p14="http://schemas.microsoft.com/office/powerpoint/2010/main" val="3844112240"/>
              </p:ext>
            </p:extLst>
          </p:nvPr>
        </p:nvGraphicFramePr>
        <p:xfrm>
          <a:off x="643467" y="868183"/>
          <a:ext cx="10914064" cy="2966655"/>
        </p:xfrm>
        <a:graphic>
          <a:graphicData uri="http://schemas.openxmlformats.org/drawingml/2006/table">
            <a:tbl>
              <a:tblPr>
                <a:tableStyleId>{5C22544A-7EE6-4342-B048-85BDC9FD1C3A}</a:tableStyleId>
              </a:tblPr>
              <a:tblGrid>
                <a:gridCol w="1044415">
                  <a:extLst>
                    <a:ext uri="{9D8B030D-6E8A-4147-A177-3AD203B41FA5}">
                      <a16:colId xmlns:a16="http://schemas.microsoft.com/office/drawing/2014/main" val="3169722847"/>
                    </a:ext>
                  </a:extLst>
                </a:gridCol>
                <a:gridCol w="820257">
                  <a:extLst>
                    <a:ext uri="{9D8B030D-6E8A-4147-A177-3AD203B41FA5}">
                      <a16:colId xmlns:a16="http://schemas.microsoft.com/office/drawing/2014/main" val="3908973211"/>
                    </a:ext>
                  </a:extLst>
                </a:gridCol>
                <a:gridCol w="1044415">
                  <a:extLst>
                    <a:ext uri="{9D8B030D-6E8A-4147-A177-3AD203B41FA5}">
                      <a16:colId xmlns:a16="http://schemas.microsoft.com/office/drawing/2014/main" val="1496737113"/>
                    </a:ext>
                  </a:extLst>
                </a:gridCol>
                <a:gridCol w="820257">
                  <a:extLst>
                    <a:ext uri="{9D8B030D-6E8A-4147-A177-3AD203B41FA5}">
                      <a16:colId xmlns:a16="http://schemas.microsoft.com/office/drawing/2014/main" val="3234534784"/>
                    </a:ext>
                  </a:extLst>
                </a:gridCol>
                <a:gridCol w="1044415">
                  <a:extLst>
                    <a:ext uri="{9D8B030D-6E8A-4147-A177-3AD203B41FA5}">
                      <a16:colId xmlns:a16="http://schemas.microsoft.com/office/drawing/2014/main" val="2132116102"/>
                    </a:ext>
                  </a:extLst>
                </a:gridCol>
                <a:gridCol w="751765">
                  <a:extLst>
                    <a:ext uri="{9D8B030D-6E8A-4147-A177-3AD203B41FA5}">
                      <a16:colId xmlns:a16="http://schemas.microsoft.com/office/drawing/2014/main" val="1287235877"/>
                    </a:ext>
                  </a:extLst>
                </a:gridCol>
                <a:gridCol w="1044415">
                  <a:extLst>
                    <a:ext uri="{9D8B030D-6E8A-4147-A177-3AD203B41FA5}">
                      <a16:colId xmlns:a16="http://schemas.microsoft.com/office/drawing/2014/main" val="299903094"/>
                    </a:ext>
                  </a:extLst>
                </a:gridCol>
                <a:gridCol w="751765">
                  <a:extLst>
                    <a:ext uri="{9D8B030D-6E8A-4147-A177-3AD203B41FA5}">
                      <a16:colId xmlns:a16="http://schemas.microsoft.com/office/drawing/2014/main" val="2708067375"/>
                    </a:ext>
                  </a:extLst>
                </a:gridCol>
                <a:gridCol w="1044415">
                  <a:extLst>
                    <a:ext uri="{9D8B030D-6E8A-4147-A177-3AD203B41FA5}">
                      <a16:colId xmlns:a16="http://schemas.microsoft.com/office/drawing/2014/main" val="1600616451"/>
                    </a:ext>
                  </a:extLst>
                </a:gridCol>
                <a:gridCol w="751765">
                  <a:extLst>
                    <a:ext uri="{9D8B030D-6E8A-4147-A177-3AD203B41FA5}">
                      <a16:colId xmlns:a16="http://schemas.microsoft.com/office/drawing/2014/main" val="3985265928"/>
                    </a:ext>
                  </a:extLst>
                </a:gridCol>
                <a:gridCol w="1044415">
                  <a:extLst>
                    <a:ext uri="{9D8B030D-6E8A-4147-A177-3AD203B41FA5}">
                      <a16:colId xmlns:a16="http://schemas.microsoft.com/office/drawing/2014/main" val="3017026890"/>
                    </a:ext>
                  </a:extLst>
                </a:gridCol>
                <a:gridCol w="751765">
                  <a:extLst>
                    <a:ext uri="{9D8B030D-6E8A-4147-A177-3AD203B41FA5}">
                      <a16:colId xmlns:a16="http://schemas.microsoft.com/office/drawing/2014/main" val="3371431395"/>
                    </a:ext>
                  </a:extLst>
                </a:gridCol>
              </a:tblGrid>
              <a:tr h="188213">
                <a:tc>
                  <a:txBody>
                    <a:bodyPr/>
                    <a:lstStyle/>
                    <a:p>
                      <a:pPr algn="ctr" fontAlgn="b"/>
                      <a:r>
                        <a:rPr lang="en-US" sz="1000" u="none" strike="noStrike">
                          <a:effectLst/>
                        </a:rPr>
                        <a:t>Total Spent Daily</a:t>
                      </a:r>
                      <a:endParaRPr lang="en-US" sz="1000" b="0" i="1"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 </a:t>
                      </a:r>
                      <a:endParaRPr lang="en-US" sz="1000" b="0" i="1"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Take out</a:t>
                      </a:r>
                      <a:endParaRPr lang="en-US" sz="1000" b="0" i="1"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 </a:t>
                      </a:r>
                      <a:endParaRPr lang="en-US" sz="1000" b="0" i="1"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Dine In </a:t>
                      </a:r>
                      <a:endParaRPr lang="en-US" sz="1000" b="0" i="1"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 </a:t>
                      </a:r>
                      <a:endParaRPr lang="en-US" sz="1000" b="0" i="1"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Amazon</a:t>
                      </a:r>
                      <a:endParaRPr lang="en-US" sz="1000" b="0" i="1"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 </a:t>
                      </a:r>
                      <a:endParaRPr lang="en-US" sz="1000" b="0" i="1"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Mall</a:t>
                      </a:r>
                      <a:endParaRPr lang="en-US" sz="1000" b="0" i="1"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 </a:t>
                      </a:r>
                      <a:endParaRPr lang="en-US" sz="1000" b="0" i="1"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Target</a:t>
                      </a:r>
                      <a:endParaRPr lang="en-US" sz="1000" b="0" i="1"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 </a:t>
                      </a:r>
                      <a:endParaRPr lang="en-US" sz="1000" b="0" i="1"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1171937456"/>
                  </a:ext>
                </a:extLst>
              </a:tr>
              <a:tr h="182235">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3108491232"/>
                  </a:ext>
                </a:extLst>
              </a:tr>
              <a:tr h="188213">
                <a:tc>
                  <a:txBody>
                    <a:bodyPr/>
                    <a:lstStyle/>
                    <a:p>
                      <a:pPr algn="l" fontAlgn="b"/>
                      <a:r>
                        <a:rPr lang="en-US" sz="1000" u="none" strike="noStrike">
                          <a:effectLst/>
                        </a:rPr>
                        <a:t>Mean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719.1263158</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Mean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18.71222222</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Mean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53.54</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Mean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82.0373684</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Mean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81.4475</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Mean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73.4366667</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2852934085"/>
                  </a:ext>
                </a:extLst>
              </a:tr>
              <a:tr h="188213">
                <a:tc>
                  <a:txBody>
                    <a:bodyPr/>
                    <a:lstStyle/>
                    <a:p>
                      <a:pPr algn="l" fontAlgn="b"/>
                      <a:r>
                        <a:rPr lang="en-US" sz="1000" u="none" strike="noStrike">
                          <a:effectLst/>
                        </a:rPr>
                        <a:t>Standard Error</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190.9471395</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Standard Error</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1.624832959</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Standard Error</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10.0375545</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Standard Error</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23.6129296</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Standard Error</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17.0069097</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Standard Error</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13.4146029</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1115744903"/>
                  </a:ext>
                </a:extLst>
              </a:tr>
              <a:tr h="188213">
                <a:tc>
                  <a:txBody>
                    <a:bodyPr/>
                    <a:lstStyle/>
                    <a:p>
                      <a:pPr algn="l" fontAlgn="b"/>
                      <a:r>
                        <a:rPr lang="en-US" sz="1000" u="none" strike="noStrike">
                          <a:effectLst/>
                        </a:rPr>
                        <a:t>Median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477.4</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Median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16.01</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Median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42.83</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Median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40.01</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Median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57.99</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Median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80.79</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163344651"/>
                  </a:ext>
                </a:extLst>
              </a:tr>
              <a:tr h="188213">
                <a:tc>
                  <a:txBody>
                    <a:bodyPr/>
                    <a:lstStyle/>
                    <a:p>
                      <a:pPr algn="l" fontAlgn="b"/>
                      <a:r>
                        <a:rPr lang="en-US" sz="1000" u="none" strike="noStrike">
                          <a:effectLst/>
                        </a:rPr>
                        <a:t>Mode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#N/A</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Mode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#N/A</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Mode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#N/A</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Mode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281.93</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Mode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#N/A</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Mode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ctr" fontAlgn="b"/>
                      <a:r>
                        <a:rPr lang="en-US" sz="1000" u="none" strike="noStrike">
                          <a:effectLst/>
                        </a:rPr>
                        <a:t>#N/A</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3172522558"/>
                  </a:ext>
                </a:extLst>
              </a:tr>
              <a:tr h="337651">
                <a:tc>
                  <a:txBody>
                    <a:bodyPr/>
                    <a:lstStyle/>
                    <a:p>
                      <a:pPr algn="l" fontAlgn="b"/>
                      <a:r>
                        <a:rPr lang="en-US" sz="1000" u="none" strike="noStrike">
                          <a:effectLst/>
                        </a:rPr>
                        <a:t>Standard Deviation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832.3192848</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Standard Deviation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8.442879719</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Standard Deviation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37.5570899</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Standard Deviation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102.926374</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Standard Deviation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58.9136634</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Standard Deviation</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32.8589322</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2789832683"/>
                  </a:ext>
                </a:extLst>
              </a:tr>
              <a:tr h="188213">
                <a:tc>
                  <a:txBody>
                    <a:bodyPr/>
                    <a:lstStyle/>
                    <a:p>
                      <a:pPr algn="l" fontAlgn="b"/>
                      <a:r>
                        <a:rPr lang="en-US" sz="1000" u="none" strike="noStrike">
                          <a:effectLst/>
                        </a:rPr>
                        <a:t>Sample Variance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692755.3918</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Sample Variance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71.28221795</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Sample Variance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1410.535</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Sample Variance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10593.8384</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Sample Variance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3470.81973</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Sample Variance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1079.70943</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3398784065"/>
                  </a:ext>
                </a:extLst>
              </a:tr>
              <a:tr h="188213">
                <a:tc>
                  <a:txBody>
                    <a:bodyPr/>
                    <a:lstStyle/>
                    <a:p>
                      <a:pPr algn="l" fontAlgn="b"/>
                      <a:r>
                        <a:rPr lang="en-US" sz="1000" u="none" strike="noStrike">
                          <a:effectLst/>
                        </a:rPr>
                        <a:t>Kurtosis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4.939241908</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Kurtosis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-0.17355232</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Kurtosis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2.81233412</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Kurtosis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1.98312555</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Kurtosis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0.86813276</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Kurtosis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-1.8073801</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522489456"/>
                  </a:ext>
                </a:extLst>
              </a:tr>
              <a:tr h="188213">
                <a:tc>
                  <a:txBody>
                    <a:bodyPr/>
                    <a:lstStyle/>
                    <a:p>
                      <a:pPr algn="l" fontAlgn="b"/>
                      <a:r>
                        <a:rPr lang="en-US" sz="1000" u="none" strike="noStrike">
                          <a:effectLst/>
                        </a:rPr>
                        <a:t>Skewness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2.267022257</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Skewness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0.836074398</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Skewness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1.74229667</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Skewness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1.78839207</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Skewness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1.36542791</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Skewness</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-0.4697935</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1462207092"/>
                  </a:ext>
                </a:extLst>
              </a:tr>
              <a:tr h="188213">
                <a:tc>
                  <a:txBody>
                    <a:bodyPr/>
                    <a:lstStyle/>
                    <a:p>
                      <a:pPr algn="l" fontAlgn="b"/>
                      <a:r>
                        <a:rPr lang="en-US" sz="1000" u="none" strike="noStrike">
                          <a:effectLst/>
                        </a:rPr>
                        <a:t>Range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3177.95</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Range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29.81</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Range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133.69</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Range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331.58</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Range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178.66</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Range</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79.99</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3020280276"/>
                  </a:ext>
                </a:extLst>
              </a:tr>
              <a:tr h="188213">
                <a:tc>
                  <a:txBody>
                    <a:bodyPr/>
                    <a:lstStyle/>
                    <a:p>
                      <a:pPr algn="l" fontAlgn="b"/>
                      <a:r>
                        <a:rPr lang="en-US" sz="1000" u="none" strike="noStrike">
                          <a:effectLst/>
                        </a:rPr>
                        <a:t>Minimum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88.79</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Minimum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6.55</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Minimum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18.29</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Minimum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12.05</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Minimum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23.58</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Minimum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28.33</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2664510507"/>
                  </a:ext>
                </a:extLst>
              </a:tr>
              <a:tr h="188213">
                <a:tc>
                  <a:txBody>
                    <a:bodyPr/>
                    <a:lstStyle/>
                    <a:p>
                      <a:pPr algn="l" fontAlgn="b"/>
                      <a:r>
                        <a:rPr lang="en-US" sz="1000" u="none" strike="noStrike">
                          <a:effectLst/>
                        </a:rPr>
                        <a:t>Maximum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3266.74</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Maximum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36.36</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Maximum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151.98</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Maximum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343.63</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Maximum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202.24</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Maximum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108.32</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141804914"/>
                  </a:ext>
                </a:extLst>
              </a:tr>
              <a:tr h="188213">
                <a:tc>
                  <a:txBody>
                    <a:bodyPr/>
                    <a:lstStyle/>
                    <a:p>
                      <a:pPr algn="l" fontAlgn="b"/>
                      <a:r>
                        <a:rPr lang="en-US" sz="1000" u="none" strike="noStrike">
                          <a:effectLst/>
                        </a:rPr>
                        <a:t>Sum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13663.4</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505.23</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749.56</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1558.71</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977.37</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Sum</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440.62</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763834320"/>
                  </a:ext>
                </a:extLst>
              </a:tr>
              <a:tr h="188213">
                <a:tc>
                  <a:txBody>
                    <a:bodyPr/>
                    <a:lstStyle/>
                    <a:p>
                      <a:pPr algn="l" fontAlgn="b"/>
                      <a:r>
                        <a:rPr lang="en-US" sz="1000" u="none" strike="noStrike">
                          <a:effectLst/>
                        </a:rPr>
                        <a:t>Count</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19</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Count</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27</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Count</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14</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Count</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19</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Count</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12</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l" fontAlgn="b"/>
                      <a:r>
                        <a:rPr lang="en-US" sz="1000" u="none" strike="noStrike">
                          <a:effectLst/>
                        </a:rPr>
                        <a:t>Count</a:t>
                      </a:r>
                      <a:endParaRPr lang="en-US" sz="1000" b="0" i="0" u="none" strike="noStrike">
                        <a:solidFill>
                          <a:srgbClr val="000000"/>
                        </a:solidFill>
                        <a:effectLst/>
                        <a:latin typeface="Calibri" panose="020F0502020204030204" pitchFamily="34" charset="0"/>
                      </a:endParaRPr>
                    </a:p>
                  </a:txBody>
                  <a:tcPr marL="2908" marR="2908" marT="2908" marB="0" anchor="b"/>
                </a:tc>
                <a:tc>
                  <a:txBody>
                    <a:bodyPr/>
                    <a:lstStyle/>
                    <a:p>
                      <a:pPr algn="r" fontAlgn="b"/>
                      <a:r>
                        <a:rPr lang="en-US" sz="1000" u="none" strike="noStrike">
                          <a:effectLst/>
                        </a:rPr>
                        <a:t>6</a:t>
                      </a:r>
                      <a:endParaRPr lang="en-US" sz="1000" b="0" i="0" u="none" strike="noStrike">
                        <a:solidFill>
                          <a:srgbClr val="000000"/>
                        </a:solidFill>
                        <a:effectLst/>
                        <a:latin typeface="Calibri" panose="020F0502020204030204" pitchFamily="34" charset="0"/>
                      </a:endParaRPr>
                    </a:p>
                  </a:txBody>
                  <a:tcPr marL="2908" marR="2908" marT="2908" marB="0" anchor="b"/>
                </a:tc>
                <a:extLst>
                  <a:ext uri="{0D108BD9-81ED-4DB2-BD59-A6C34878D82A}">
                    <a16:rowId xmlns:a16="http://schemas.microsoft.com/office/drawing/2014/main" val="3027499622"/>
                  </a:ext>
                </a:extLst>
              </a:tr>
            </a:tbl>
          </a:graphicData>
        </a:graphic>
      </p:graphicFrame>
    </p:spTree>
    <p:extLst>
      <p:ext uri="{BB962C8B-B14F-4D97-AF65-F5344CB8AC3E}">
        <p14:creationId xmlns:p14="http://schemas.microsoft.com/office/powerpoint/2010/main" val="666941837"/>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2" name="Rectangle 71">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4" name="Group 73">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75"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7"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8"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3"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5"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1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6"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1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7"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2"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3"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95" name="Freeform: Shape 94">
            <a:extLst>
              <a:ext uri="{FF2B5EF4-FFF2-40B4-BE49-F238E27FC236}">
                <a16:creationId xmlns:a16="http://schemas.microsoft.com/office/drawing/2014/main" id="{B3D296CC-CA82-4C71-A176-6A9FECDB8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75000"/>
          </a:xfrm>
          <a:custGeom>
            <a:avLst/>
            <a:gdLst>
              <a:gd name="connsiteX0" fmla="*/ 0 w 12192000"/>
              <a:gd name="connsiteY0" fmla="*/ 0 h 2075000"/>
              <a:gd name="connsiteX1" fmla="*/ 12192000 w 12192000"/>
              <a:gd name="connsiteY1" fmla="*/ 0 h 2075000"/>
              <a:gd name="connsiteX2" fmla="*/ 12192000 w 12192000"/>
              <a:gd name="connsiteY2" fmla="*/ 558112 h 2075000"/>
              <a:gd name="connsiteX3" fmla="*/ 12192000 w 12192000"/>
              <a:gd name="connsiteY3" fmla="*/ 750237 h 2075000"/>
              <a:gd name="connsiteX4" fmla="*/ 12192000 w 12192000"/>
              <a:gd name="connsiteY4" fmla="*/ 1726055 h 2075000"/>
              <a:gd name="connsiteX5" fmla="*/ 12113803 w 12192000"/>
              <a:gd name="connsiteY5" fmla="*/ 1734338 h 2075000"/>
              <a:gd name="connsiteX6" fmla="*/ 6753597 w 12192000"/>
              <a:gd name="connsiteY6" fmla="*/ 2057895 h 2075000"/>
              <a:gd name="connsiteX7" fmla="*/ 400746 w 12192000"/>
              <a:gd name="connsiteY7" fmla="*/ 1886552 h 2075000"/>
              <a:gd name="connsiteX8" fmla="*/ 0 w 12192000"/>
              <a:gd name="connsiteY8" fmla="*/ 1849576 h 2075000"/>
              <a:gd name="connsiteX9" fmla="*/ 0 w 12192000"/>
              <a:gd name="connsiteY9" fmla="*/ 750237 h 2075000"/>
              <a:gd name="connsiteX10" fmla="*/ 0 w 12192000"/>
              <a:gd name="connsiteY10" fmla="*/ 558112 h 207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2075000">
                <a:moveTo>
                  <a:pt x="0" y="0"/>
                </a:moveTo>
                <a:lnTo>
                  <a:pt x="12192000" y="0"/>
                </a:lnTo>
                <a:lnTo>
                  <a:pt x="12192000" y="558112"/>
                </a:lnTo>
                <a:lnTo>
                  <a:pt x="12192000" y="750237"/>
                </a:lnTo>
                <a:lnTo>
                  <a:pt x="12192000" y="1726055"/>
                </a:lnTo>
                <a:lnTo>
                  <a:pt x="12113803" y="1734338"/>
                </a:lnTo>
                <a:cubicBezTo>
                  <a:pt x="10139508" y="1932287"/>
                  <a:pt x="8237152" y="2025290"/>
                  <a:pt x="6753597" y="2057895"/>
                </a:cubicBezTo>
                <a:cubicBezTo>
                  <a:pt x="4940362" y="2097744"/>
                  <a:pt x="2657278" y="2078414"/>
                  <a:pt x="400746" y="1886552"/>
                </a:cubicBezTo>
                <a:lnTo>
                  <a:pt x="0" y="1849576"/>
                </a:lnTo>
                <a:lnTo>
                  <a:pt x="0" y="750237"/>
                </a:lnTo>
                <a:lnTo>
                  <a:pt x="0" y="558112"/>
                </a:lnTo>
                <a:close/>
              </a:path>
            </a:pathLst>
          </a:custGeom>
          <a:solidFill>
            <a:schemeClr val="tx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5" name="Title 4">
            <a:extLst>
              <a:ext uri="{FF2B5EF4-FFF2-40B4-BE49-F238E27FC236}">
                <a16:creationId xmlns:a16="http://schemas.microsoft.com/office/drawing/2014/main" id="{4044B92C-962A-644D-B061-A46AA3750AC0}"/>
              </a:ext>
            </a:extLst>
          </p:cNvPr>
          <p:cNvSpPr>
            <a:spLocks noGrp="1"/>
          </p:cNvSpPr>
          <p:nvPr>
            <p:ph type="title"/>
          </p:nvPr>
        </p:nvSpPr>
        <p:spPr>
          <a:xfrm>
            <a:off x="807720" y="762608"/>
            <a:ext cx="10481519" cy="1003932"/>
          </a:xfrm>
        </p:spPr>
        <p:txBody>
          <a:bodyPr anchor="ctr">
            <a:normAutofit/>
          </a:bodyPr>
          <a:lstStyle/>
          <a:p>
            <a:pPr algn="l"/>
            <a:r>
              <a:rPr lang="en-US" sz="3600">
                <a:solidFill>
                  <a:schemeClr val="accent1"/>
                </a:solidFill>
              </a:rPr>
              <a:t>Analyze: Descriptive Statistics Continued</a:t>
            </a:r>
          </a:p>
        </p:txBody>
      </p:sp>
      <p:sp>
        <p:nvSpPr>
          <p:cNvPr id="6" name="Content Placeholder 5">
            <a:extLst>
              <a:ext uri="{FF2B5EF4-FFF2-40B4-BE49-F238E27FC236}">
                <a16:creationId xmlns:a16="http://schemas.microsoft.com/office/drawing/2014/main" id="{BDB77F2A-19EF-5E45-8564-5D392F97A00E}"/>
              </a:ext>
            </a:extLst>
          </p:cNvPr>
          <p:cNvSpPr>
            <a:spLocks noGrp="1"/>
          </p:cNvSpPr>
          <p:nvPr>
            <p:ph idx="1"/>
          </p:nvPr>
        </p:nvSpPr>
        <p:spPr>
          <a:xfrm>
            <a:off x="807721" y="2635976"/>
            <a:ext cx="8227269" cy="3542776"/>
          </a:xfrm>
        </p:spPr>
        <p:txBody>
          <a:bodyPr>
            <a:normAutofit/>
          </a:bodyPr>
          <a:lstStyle/>
          <a:p>
            <a:r>
              <a:rPr lang="en-US" dirty="0"/>
              <a:t>In the previous slide we see that each variable has its own set of descriptive statistics. I will focus on the mean for the total daily spent. On average $719.23 per day is spent on eating out and other miscellaneous purchases.  Take out has the lowest mean of $18.71 spent per day, while Amazon is the highest amount spent per day with a mean of  $82.04 spent per day.  The mall is a very close second in the running for highest amount spent with a mean of $81.45 spent per day.</a:t>
            </a:r>
          </a:p>
        </p:txBody>
      </p:sp>
    </p:spTree>
    <p:extLst>
      <p:ext uri="{BB962C8B-B14F-4D97-AF65-F5344CB8AC3E}">
        <p14:creationId xmlns:p14="http://schemas.microsoft.com/office/powerpoint/2010/main" val="1056414097"/>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D3B39-1EF3-5A4F-854B-5EF5CB494C9A}"/>
              </a:ext>
            </a:extLst>
          </p:cNvPr>
          <p:cNvSpPr>
            <a:spLocks noGrp="1"/>
          </p:cNvSpPr>
          <p:nvPr>
            <p:ph type="title"/>
          </p:nvPr>
        </p:nvSpPr>
        <p:spPr/>
        <p:txBody>
          <a:bodyPr/>
          <a:lstStyle/>
          <a:p>
            <a:r>
              <a:rPr lang="en-US" dirty="0"/>
              <a:t>Analyze: Trendline chart</a:t>
            </a:r>
          </a:p>
        </p:txBody>
      </p:sp>
      <p:graphicFrame>
        <p:nvGraphicFramePr>
          <p:cNvPr id="3" name="Content Placeholder 2">
            <a:extLst>
              <a:ext uri="{FF2B5EF4-FFF2-40B4-BE49-F238E27FC236}">
                <a16:creationId xmlns:a16="http://schemas.microsoft.com/office/drawing/2014/main" id="{BF143EF4-66A3-114A-923F-5D1FEEA5FAF1}"/>
              </a:ext>
            </a:extLst>
          </p:cNvPr>
          <p:cNvGraphicFramePr>
            <a:graphicFrameLocks noGrp="1"/>
          </p:cNvGraphicFramePr>
          <p:nvPr>
            <p:ph sz="half" idx="1"/>
            <p:extLst>
              <p:ext uri="{D42A27DB-BD31-4B8C-83A1-F6EECF244321}">
                <p14:modId xmlns:p14="http://schemas.microsoft.com/office/powerpoint/2010/main" val="1170065133"/>
              </p:ext>
            </p:extLst>
          </p:nvPr>
        </p:nvGraphicFramePr>
        <p:xfrm>
          <a:off x="-4813839" y="-3105680"/>
          <a:ext cx="4503228" cy="2460628"/>
        </p:xfrm>
        <a:graphic>
          <a:graphicData uri="http://schemas.openxmlformats.org/drawingml/2006/table">
            <a:tbl>
              <a:tblPr/>
              <a:tblGrid>
                <a:gridCol w="617951">
                  <a:extLst>
                    <a:ext uri="{9D8B030D-6E8A-4147-A177-3AD203B41FA5}">
                      <a16:colId xmlns:a16="http://schemas.microsoft.com/office/drawing/2014/main" val="3359498806"/>
                    </a:ext>
                  </a:extLst>
                </a:gridCol>
                <a:gridCol w="703185">
                  <a:extLst>
                    <a:ext uri="{9D8B030D-6E8A-4147-A177-3AD203B41FA5}">
                      <a16:colId xmlns:a16="http://schemas.microsoft.com/office/drawing/2014/main" val="4022765743"/>
                    </a:ext>
                  </a:extLst>
                </a:gridCol>
                <a:gridCol w="617951">
                  <a:extLst>
                    <a:ext uri="{9D8B030D-6E8A-4147-A177-3AD203B41FA5}">
                      <a16:colId xmlns:a16="http://schemas.microsoft.com/office/drawing/2014/main" val="3467680261"/>
                    </a:ext>
                  </a:extLst>
                </a:gridCol>
                <a:gridCol w="710288">
                  <a:extLst>
                    <a:ext uri="{9D8B030D-6E8A-4147-A177-3AD203B41FA5}">
                      <a16:colId xmlns:a16="http://schemas.microsoft.com/office/drawing/2014/main" val="511661838"/>
                    </a:ext>
                  </a:extLst>
                </a:gridCol>
                <a:gridCol w="617951">
                  <a:extLst>
                    <a:ext uri="{9D8B030D-6E8A-4147-A177-3AD203B41FA5}">
                      <a16:colId xmlns:a16="http://schemas.microsoft.com/office/drawing/2014/main" val="3734708464"/>
                    </a:ext>
                  </a:extLst>
                </a:gridCol>
                <a:gridCol w="617951">
                  <a:extLst>
                    <a:ext uri="{9D8B030D-6E8A-4147-A177-3AD203B41FA5}">
                      <a16:colId xmlns:a16="http://schemas.microsoft.com/office/drawing/2014/main" val="1151331685"/>
                    </a:ext>
                  </a:extLst>
                </a:gridCol>
                <a:gridCol w="617951">
                  <a:extLst>
                    <a:ext uri="{9D8B030D-6E8A-4147-A177-3AD203B41FA5}">
                      <a16:colId xmlns:a16="http://schemas.microsoft.com/office/drawing/2014/main" val="2301067833"/>
                    </a:ext>
                  </a:extLst>
                </a:gridCol>
              </a:tblGrid>
              <a:tr h="1615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119958160"/>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844920884"/>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405045974"/>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716074613"/>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859887769"/>
                  </a:ext>
                </a:extLst>
              </a:tr>
              <a:tr h="1615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830021628"/>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221317037"/>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626378759"/>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946181498"/>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659768835"/>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728812594"/>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761934568"/>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258004634"/>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106791361"/>
                  </a:ext>
                </a:extLst>
              </a:tr>
              <a:tr h="1520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452374035"/>
                  </a:ext>
                </a:extLst>
              </a:tr>
              <a:tr h="161508">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dirty="0">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313153045"/>
                  </a:ext>
                </a:extLst>
              </a:tr>
            </a:tbl>
          </a:graphicData>
        </a:graphic>
      </p:graphicFrame>
      <p:sp>
        <p:nvSpPr>
          <p:cNvPr id="13" name="Content Placeholder 12">
            <a:extLst>
              <a:ext uri="{FF2B5EF4-FFF2-40B4-BE49-F238E27FC236}">
                <a16:creationId xmlns:a16="http://schemas.microsoft.com/office/drawing/2014/main" id="{B31465C7-6035-F844-AE25-9B6F3FB5E211}"/>
              </a:ext>
            </a:extLst>
          </p:cNvPr>
          <p:cNvSpPr>
            <a:spLocks noGrp="1"/>
          </p:cNvSpPr>
          <p:nvPr>
            <p:ph sz="half" idx="2"/>
          </p:nvPr>
        </p:nvSpPr>
        <p:spPr/>
        <p:txBody>
          <a:bodyPr/>
          <a:lstStyle/>
          <a:p>
            <a:r>
              <a:rPr lang="en-US" dirty="0"/>
              <a:t>The trendline shows a moving range of the total spent daily. The amount spikes drastically at around line 16 then drops and steadies again until around line 30. This is an indicator of the jump in the amount spent daily on day 2 and day 5.The average spent on those days was $3000 or more.</a:t>
            </a:r>
          </a:p>
        </p:txBody>
      </p:sp>
      <p:graphicFrame>
        <p:nvGraphicFramePr>
          <p:cNvPr id="8" name="Chart 7">
            <a:extLst>
              <a:ext uri="{FF2B5EF4-FFF2-40B4-BE49-F238E27FC236}">
                <a16:creationId xmlns:a16="http://schemas.microsoft.com/office/drawing/2014/main" id="{B3F7E0D9-74B4-72A8-2B05-5E82E738FB92}"/>
              </a:ext>
            </a:extLst>
          </p:cNvPr>
          <p:cNvGraphicFramePr/>
          <p:nvPr>
            <p:extLst>
              <p:ext uri="{D42A27DB-BD31-4B8C-83A1-F6EECF244321}">
                <p14:modId xmlns:p14="http://schemas.microsoft.com/office/powerpoint/2010/main" val="2008623405"/>
              </p:ext>
            </p:extLst>
          </p:nvPr>
        </p:nvGraphicFramePr>
        <p:xfrm>
          <a:off x="6313487" y="383646"/>
          <a:ext cx="4552950" cy="28892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758340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2366EBA-92FD-44AE-87A9-25E5135EB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
            <a:ext cx="9144000" cy="68692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prstClr val="white"/>
              </a:solidFill>
              <a:latin typeface="Rockwell" panose="02060603020205020403"/>
            </a:endParaRPr>
          </a:p>
        </p:txBody>
      </p:sp>
      <p:grpSp>
        <p:nvGrpSpPr>
          <p:cNvPr id="10" name="Group 9">
            <a:extLst>
              <a:ext uri="{FF2B5EF4-FFF2-40B4-BE49-F238E27FC236}">
                <a16:creationId xmlns:a16="http://schemas.microsoft.com/office/drawing/2014/main" id="{B437F5FC-01F7-4EB4-81E7-C27D917E95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10867" y="0"/>
            <a:ext cx="9438087" cy="6853238"/>
            <a:chOff x="-417513" y="0"/>
            <a:chExt cx="12584114" cy="6853238"/>
          </a:xfrm>
        </p:grpSpPr>
        <p:sp>
          <p:nvSpPr>
            <p:cNvPr id="11" name="Freeform 5">
              <a:extLst>
                <a:ext uri="{FF2B5EF4-FFF2-40B4-BE49-F238E27FC236}">
                  <a16:creationId xmlns:a16="http://schemas.microsoft.com/office/drawing/2014/main" id="{4B0CFF10-4805-4BFA-961B-1F60DAEB9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6">
              <a:extLst>
                <a:ext uri="{FF2B5EF4-FFF2-40B4-BE49-F238E27FC236}">
                  <a16:creationId xmlns:a16="http://schemas.microsoft.com/office/drawing/2014/main" id="{BE054536-C03E-4857-B4AE-D687A58F9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 name="Freeform 7">
              <a:extLst>
                <a:ext uri="{FF2B5EF4-FFF2-40B4-BE49-F238E27FC236}">
                  <a16:creationId xmlns:a16="http://schemas.microsoft.com/office/drawing/2014/main" id="{FE33E51C-23D8-43F5-98C4-A2ED2C4C99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 name="Freeform 8">
              <a:extLst>
                <a:ext uri="{FF2B5EF4-FFF2-40B4-BE49-F238E27FC236}">
                  <a16:creationId xmlns:a16="http://schemas.microsoft.com/office/drawing/2014/main" id="{89E18891-DEB2-4CFD-A907-2868B2A910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9">
              <a:extLst>
                <a:ext uri="{FF2B5EF4-FFF2-40B4-BE49-F238E27FC236}">
                  <a16:creationId xmlns:a16="http://schemas.microsoft.com/office/drawing/2014/main" id="{0002C1BB-DB60-4314-A2FC-203E54D94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 name="Freeform 10">
              <a:extLst>
                <a:ext uri="{FF2B5EF4-FFF2-40B4-BE49-F238E27FC236}">
                  <a16:creationId xmlns:a16="http://schemas.microsoft.com/office/drawing/2014/main" id="{9B75BDFA-6D78-4FB1-9F21-5280855C49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7" name="Freeform 11">
              <a:extLst>
                <a:ext uri="{FF2B5EF4-FFF2-40B4-BE49-F238E27FC236}">
                  <a16:creationId xmlns:a16="http://schemas.microsoft.com/office/drawing/2014/main" id="{0B632D6B-A327-41AB-BBCF-9A03AD2AB7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2">
              <a:extLst>
                <a:ext uri="{FF2B5EF4-FFF2-40B4-BE49-F238E27FC236}">
                  <a16:creationId xmlns:a16="http://schemas.microsoft.com/office/drawing/2014/main" id="{F514BBC5-1736-4813-BECB-5A6B6738E5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3">
              <a:extLst>
                <a:ext uri="{FF2B5EF4-FFF2-40B4-BE49-F238E27FC236}">
                  <a16:creationId xmlns:a16="http://schemas.microsoft.com/office/drawing/2014/main" id="{94A2C868-7AEC-4209-BFA3-7185B11D3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4">
              <a:extLst>
                <a:ext uri="{FF2B5EF4-FFF2-40B4-BE49-F238E27FC236}">
                  <a16:creationId xmlns:a16="http://schemas.microsoft.com/office/drawing/2014/main" id="{FF56CB70-2B25-4695-ADC8-6092D0D112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5">
              <a:extLst>
                <a:ext uri="{FF2B5EF4-FFF2-40B4-BE49-F238E27FC236}">
                  <a16:creationId xmlns:a16="http://schemas.microsoft.com/office/drawing/2014/main" id="{BA411BEF-2182-4458-B9AF-1634B5C2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6">
              <a:extLst>
                <a:ext uri="{FF2B5EF4-FFF2-40B4-BE49-F238E27FC236}">
                  <a16:creationId xmlns:a16="http://schemas.microsoft.com/office/drawing/2014/main" id="{53F27E63-3F11-4C85-AC72-1EE8508C4C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7">
              <a:extLst>
                <a:ext uri="{FF2B5EF4-FFF2-40B4-BE49-F238E27FC236}">
                  <a16:creationId xmlns:a16="http://schemas.microsoft.com/office/drawing/2014/main" id="{68B589BA-F70F-4E0B-94B9-EEB83EDF3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8">
              <a:extLst>
                <a:ext uri="{FF2B5EF4-FFF2-40B4-BE49-F238E27FC236}">
                  <a16:creationId xmlns:a16="http://schemas.microsoft.com/office/drawing/2014/main" id="{9D0B991D-CB0A-415F-8D77-A5565F66F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9">
              <a:extLst>
                <a:ext uri="{FF2B5EF4-FFF2-40B4-BE49-F238E27FC236}">
                  <a16:creationId xmlns:a16="http://schemas.microsoft.com/office/drawing/2014/main" id="{701E99DE-74F0-41D1-BBF4-5A57053BB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20">
              <a:extLst>
                <a:ext uri="{FF2B5EF4-FFF2-40B4-BE49-F238E27FC236}">
                  <a16:creationId xmlns:a16="http://schemas.microsoft.com/office/drawing/2014/main" id="{C02EE40A-8F17-4182-9495-9506463B7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7" name="Freeform 21">
              <a:extLst>
                <a:ext uri="{FF2B5EF4-FFF2-40B4-BE49-F238E27FC236}">
                  <a16:creationId xmlns:a16="http://schemas.microsoft.com/office/drawing/2014/main" id="{924210CA-0A35-4127-925F-D4084B7DC3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bg1">
                  <a:alpha val="35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8" name="Freeform 22">
              <a:extLst>
                <a:ext uri="{FF2B5EF4-FFF2-40B4-BE49-F238E27FC236}">
                  <a16:creationId xmlns:a16="http://schemas.microsoft.com/office/drawing/2014/main" id="{DC13CEF1-DD2D-474C-B81C-820CEF3D9C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3">
              <a:extLst>
                <a:ext uri="{FF2B5EF4-FFF2-40B4-BE49-F238E27FC236}">
                  <a16:creationId xmlns:a16="http://schemas.microsoft.com/office/drawing/2014/main" id="{F889481A-8038-43E6-8EF1-A5F802CEDF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24">
              <a:extLst>
                <a:ext uri="{FF2B5EF4-FFF2-40B4-BE49-F238E27FC236}">
                  <a16:creationId xmlns:a16="http://schemas.microsoft.com/office/drawing/2014/main" id="{128BD14A-9093-4854-A73A-F666B2ED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5">
              <a:extLst>
                <a:ext uri="{FF2B5EF4-FFF2-40B4-BE49-F238E27FC236}">
                  <a16:creationId xmlns:a16="http://schemas.microsoft.com/office/drawing/2014/main" id="{22D884F4-76EC-4371-B903-E79CF191E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useBgFill="1">
        <p:nvSpPr>
          <p:cNvPr id="33" name="Rectangle 32">
            <a:extLst>
              <a:ext uri="{FF2B5EF4-FFF2-40B4-BE49-F238E27FC236}">
                <a16:creationId xmlns:a16="http://schemas.microsoft.com/office/drawing/2014/main" id="{7C462C46-EFB7-4580-9921-DFC346FCC3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66748" y="0"/>
            <a:ext cx="7701252" cy="68692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prstClr val="white"/>
              </a:solidFill>
              <a:latin typeface="Rockwell" panose="02060603020205020403"/>
            </a:endParaRPr>
          </a:p>
        </p:txBody>
      </p:sp>
      <p:sp>
        <p:nvSpPr>
          <p:cNvPr id="2" name="Title 1">
            <a:extLst>
              <a:ext uri="{FF2B5EF4-FFF2-40B4-BE49-F238E27FC236}">
                <a16:creationId xmlns:a16="http://schemas.microsoft.com/office/drawing/2014/main" id="{7426952A-0C5D-BF40-AF31-281764349C9C}"/>
              </a:ext>
            </a:extLst>
          </p:cNvPr>
          <p:cNvSpPr>
            <a:spLocks noGrp="1"/>
          </p:cNvSpPr>
          <p:nvPr>
            <p:ph type="title"/>
          </p:nvPr>
        </p:nvSpPr>
        <p:spPr>
          <a:xfrm>
            <a:off x="3684364" y="841375"/>
            <a:ext cx="4673143" cy="1230570"/>
          </a:xfrm>
        </p:spPr>
        <p:txBody>
          <a:bodyPr anchor="t">
            <a:normAutofit/>
          </a:bodyPr>
          <a:lstStyle/>
          <a:p>
            <a:pPr algn="l"/>
            <a:r>
              <a:rPr lang="en-US" sz="3100" dirty="0">
                <a:solidFill>
                  <a:schemeClr val="accent1"/>
                </a:solidFill>
              </a:rPr>
              <a:t>Analyze Chi Square test</a:t>
            </a:r>
          </a:p>
        </p:txBody>
      </p:sp>
      <p:sp>
        <p:nvSpPr>
          <p:cNvPr id="35" name="Isosceles Triangle 34">
            <a:extLst>
              <a:ext uri="{FF2B5EF4-FFF2-40B4-BE49-F238E27FC236}">
                <a16:creationId xmlns:a16="http://schemas.microsoft.com/office/drawing/2014/main" id="{B8B918B4-AB10-4E3A-916E-A9625586EA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834831" y="987224"/>
            <a:ext cx="300774" cy="194466"/>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defTabSz="457200"/>
            <a:endParaRPr lang="en-US" dirty="0">
              <a:solidFill>
                <a:prstClr val="white"/>
              </a:solidFill>
              <a:latin typeface="Rockwell" panose="02060603020205020403"/>
            </a:endParaRPr>
          </a:p>
        </p:txBody>
      </p:sp>
      <p:graphicFrame>
        <p:nvGraphicFramePr>
          <p:cNvPr id="4" name="Content Placeholder 3">
            <a:extLst>
              <a:ext uri="{FF2B5EF4-FFF2-40B4-BE49-F238E27FC236}">
                <a16:creationId xmlns:a16="http://schemas.microsoft.com/office/drawing/2014/main" id="{628080F1-0DE5-B242-A18C-76B6DD136BA0}"/>
              </a:ext>
            </a:extLst>
          </p:cNvPr>
          <p:cNvGraphicFramePr>
            <a:graphicFrameLocks noGrp="1"/>
          </p:cNvGraphicFramePr>
          <p:nvPr>
            <p:ph idx="1"/>
            <p:extLst>
              <p:ext uri="{D42A27DB-BD31-4B8C-83A1-F6EECF244321}">
                <p14:modId xmlns:p14="http://schemas.microsoft.com/office/powerpoint/2010/main" val="769755322"/>
              </p:ext>
            </p:extLst>
          </p:nvPr>
        </p:nvGraphicFramePr>
        <p:xfrm>
          <a:off x="3169154" y="1738648"/>
          <a:ext cx="4836611" cy="4470765"/>
        </p:xfrm>
        <a:graphic>
          <a:graphicData uri="http://schemas.openxmlformats.org/drawingml/2006/table">
            <a:tbl>
              <a:tblPr>
                <a:tableStyleId>{5C22544A-7EE6-4342-B048-85BDC9FD1C3A}</a:tableStyleId>
              </a:tblPr>
              <a:tblGrid>
                <a:gridCol w="686970">
                  <a:extLst>
                    <a:ext uri="{9D8B030D-6E8A-4147-A177-3AD203B41FA5}">
                      <a16:colId xmlns:a16="http://schemas.microsoft.com/office/drawing/2014/main" val="263527134"/>
                    </a:ext>
                  </a:extLst>
                </a:gridCol>
                <a:gridCol w="796116">
                  <a:extLst>
                    <a:ext uri="{9D8B030D-6E8A-4147-A177-3AD203B41FA5}">
                      <a16:colId xmlns:a16="http://schemas.microsoft.com/office/drawing/2014/main" val="2084872714"/>
                    </a:ext>
                  </a:extLst>
                </a:gridCol>
                <a:gridCol w="789694">
                  <a:extLst>
                    <a:ext uri="{9D8B030D-6E8A-4147-A177-3AD203B41FA5}">
                      <a16:colId xmlns:a16="http://schemas.microsoft.com/office/drawing/2014/main" val="3004622134"/>
                    </a:ext>
                  </a:extLst>
                </a:gridCol>
                <a:gridCol w="686970">
                  <a:extLst>
                    <a:ext uri="{9D8B030D-6E8A-4147-A177-3AD203B41FA5}">
                      <a16:colId xmlns:a16="http://schemas.microsoft.com/office/drawing/2014/main" val="3582993287"/>
                    </a:ext>
                  </a:extLst>
                </a:gridCol>
                <a:gridCol w="624907">
                  <a:extLst>
                    <a:ext uri="{9D8B030D-6E8A-4147-A177-3AD203B41FA5}">
                      <a16:colId xmlns:a16="http://schemas.microsoft.com/office/drawing/2014/main" val="1524220374"/>
                    </a:ext>
                  </a:extLst>
                </a:gridCol>
                <a:gridCol w="693391">
                  <a:extLst>
                    <a:ext uri="{9D8B030D-6E8A-4147-A177-3AD203B41FA5}">
                      <a16:colId xmlns:a16="http://schemas.microsoft.com/office/drawing/2014/main" val="2666476110"/>
                    </a:ext>
                  </a:extLst>
                </a:gridCol>
                <a:gridCol w="558563">
                  <a:extLst>
                    <a:ext uri="{9D8B030D-6E8A-4147-A177-3AD203B41FA5}">
                      <a16:colId xmlns:a16="http://schemas.microsoft.com/office/drawing/2014/main" val="3683372281"/>
                    </a:ext>
                  </a:extLst>
                </a:gridCol>
              </a:tblGrid>
              <a:tr h="223538">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Take out</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Dine In</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Amazon</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Mall</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Target</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Totals</a:t>
                      </a:r>
                      <a:endParaRPr lang="en-US" sz="800" b="1"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932499794"/>
                  </a:ext>
                </a:extLst>
              </a:tr>
              <a:tr h="210389">
                <a:tc>
                  <a:txBody>
                    <a:bodyPr/>
                    <a:lstStyle/>
                    <a:p>
                      <a:pPr algn="l" fontAlgn="b"/>
                      <a:r>
                        <a:rPr lang="en-US" sz="800" u="none" strike="noStrike">
                          <a:effectLst/>
                        </a:rPr>
                        <a:t>Weekday</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424.03</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433.88</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1473.98</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894.86</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440.62</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3667.37</a:t>
                      </a:r>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3750636359"/>
                  </a:ext>
                </a:extLst>
              </a:tr>
              <a:tr h="223538">
                <a:tc>
                  <a:txBody>
                    <a:bodyPr/>
                    <a:lstStyle/>
                    <a:p>
                      <a:pPr algn="l" fontAlgn="b"/>
                      <a:r>
                        <a:rPr lang="en-US" sz="800" u="none" strike="noStrike">
                          <a:effectLst/>
                        </a:rPr>
                        <a:t>Weekend</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81.2</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315.68</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84.73</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82.51</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0</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564.12</a:t>
                      </a:r>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1722478649"/>
                  </a:ext>
                </a:extLst>
              </a:tr>
              <a:tr h="210389">
                <a:tc>
                  <a:txBody>
                    <a:bodyPr/>
                    <a:lstStyle/>
                    <a:p>
                      <a:pPr algn="l" fontAlgn="b"/>
                      <a:r>
                        <a:rPr lang="en-US" sz="800" u="none" strike="noStrike">
                          <a:effectLst/>
                        </a:rPr>
                        <a:t>Totals</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505.23</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749.56</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1558.71</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977.37</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440.62</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4231.49</a:t>
                      </a:r>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493445375"/>
                  </a:ext>
                </a:extLst>
              </a:tr>
              <a:tr h="210389">
                <a:tc>
                  <a:txBody>
                    <a:bodyPr/>
                    <a:lstStyle/>
                    <a:p>
                      <a:pPr algn="l" fontAlgn="b"/>
                      <a:r>
                        <a:rPr lang="en-US" sz="800" u="none" strike="noStrike">
                          <a:effectLst/>
                        </a:rPr>
                        <a:t> </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 </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4276038634"/>
                  </a:ext>
                </a:extLst>
              </a:tr>
              <a:tr h="210389">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3093706958"/>
                  </a:ext>
                </a:extLst>
              </a:tr>
              <a:tr h="210389">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3028142872"/>
                  </a:ext>
                </a:extLst>
              </a:tr>
              <a:tr h="223538">
                <a:tc>
                  <a:txBody>
                    <a:bodyPr/>
                    <a:lstStyle/>
                    <a:p>
                      <a:pPr algn="l" fontAlgn="b"/>
                      <a:r>
                        <a:rPr lang="en-US" sz="800" u="none" strike="noStrike">
                          <a:effectLst/>
                        </a:rPr>
                        <a:t>Category</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 </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f(Observed)</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F(Expected)</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(f-F)^2/F</a:t>
                      </a:r>
                      <a:endParaRPr lang="en-US" sz="800" b="1"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67767137"/>
                  </a:ext>
                </a:extLst>
              </a:tr>
              <a:tr h="210389">
                <a:tc gridSpan="2">
                  <a:txBody>
                    <a:bodyPr/>
                    <a:lstStyle/>
                    <a:p>
                      <a:pPr algn="l" fontAlgn="b"/>
                      <a:r>
                        <a:rPr lang="en-US" sz="800" u="none" strike="noStrike">
                          <a:effectLst/>
                        </a:rPr>
                        <a:t>Weekday Takeout</a:t>
                      </a:r>
                      <a:endParaRPr lang="en-US" sz="800" b="1" i="0" u="none" strike="noStrike">
                        <a:solidFill>
                          <a:srgbClr val="000000"/>
                        </a:solidFill>
                        <a:effectLst/>
                        <a:latin typeface="Calibri" panose="020F0502020204030204" pitchFamily="34" charset="0"/>
                      </a:endParaRPr>
                    </a:p>
                  </a:txBody>
                  <a:tcPr marL="0" marR="0" marT="0" marB="0" anchor="b"/>
                </a:tc>
                <a:tc hMerge="1">
                  <a:txBody>
                    <a:bodyPr/>
                    <a:lstStyle/>
                    <a:p>
                      <a:endParaRPr lang="en-US"/>
                    </a:p>
                  </a:txBody>
                  <a:tcPr/>
                </a:tc>
                <a:tc>
                  <a:txBody>
                    <a:bodyPr/>
                    <a:lstStyle/>
                    <a:p>
                      <a:pPr algn="r" fontAlgn="b"/>
                      <a:r>
                        <a:rPr lang="en-US" sz="800" u="none" strike="noStrike">
                          <a:effectLst/>
                        </a:rPr>
                        <a:t>424.03</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437.8753926</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0.437784127</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252514059"/>
                  </a:ext>
                </a:extLst>
              </a:tr>
              <a:tr h="210389">
                <a:tc gridSpan="2">
                  <a:txBody>
                    <a:bodyPr/>
                    <a:lstStyle/>
                    <a:p>
                      <a:pPr algn="l" fontAlgn="b"/>
                      <a:r>
                        <a:rPr lang="en-US" sz="800" u="none" strike="noStrike">
                          <a:effectLst/>
                        </a:rPr>
                        <a:t>Weekday Dine in</a:t>
                      </a:r>
                      <a:endParaRPr lang="en-US" sz="800" b="1" i="0" u="none" strike="noStrike">
                        <a:solidFill>
                          <a:srgbClr val="000000"/>
                        </a:solidFill>
                        <a:effectLst/>
                        <a:latin typeface="Calibri" panose="020F0502020204030204" pitchFamily="34" charset="0"/>
                      </a:endParaRPr>
                    </a:p>
                  </a:txBody>
                  <a:tcPr marL="0" marR="0" marT="0" marB="0" anchor="b"/>
                </a:tc>
                <a:tc hMerge="1">
                  <a:txBody>
                    <a:bodyPr/>
                    <a:lstStyle/>
                    <a:p>
                      <a:endParaRPr lang="en-US"/>
                    </a:p>
                  </a:txBody>
                  <a:tcPr/>
                </a:tc>
                <a:tc>
                  <a:txBody>
                    <a:bodyPr/>
                    <a:lstStyle/>
                    <a:p>
                      <a:pPr algn="r" fontAlgn="b"/>
                      <a:r>
                        <a:rPr lang="en-US" sz="800" u="none" strike="noStrike">
                          <a:effectLst/>
                        </a:rPr>
                        <a:t>433.88</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649.6326016</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71.65463213</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212341887"/>
                  </a:ext>
                </a:extLst>
              </a:tr>
              <a:tr h="210389">
                <a:tc gridSpan="2">
                  <a:txBody>
                    <a:bodyPr/>
                    <a:lstStyle/>
                    <a:p>
                      <a:pPr algn="l" fontAlgn="b"/>
                      <a:r>
                        <a:rPr lang="en-US" sz="800" u="none" strike="noStrike">
                          <a:effectLst/>
                        </a:rPr>
                        <a:t>Weekday Amazon</a:t>
                      </a:r>
                      <a:endParaRPr lang="en-US" sz="800" b="1" i="0" u="none" strike="noStrike">
                        <a:solidFill>
                          <a:srgbClr val="000000"/>
                        </a:solidFill>
                        <a:effectLst/>
                        <a:latin typeface="Calibri" panose="020F0502020204030204" pitchFamily="34" charset="0"/>
                      </a:endParaRPr>
                    </a:p>
                  </a:txBody>
                  <a:tcPr marL="0" marR="0" marT="0" marB="0" anchor="b"/>
                </a:tc>
                <a:tc hMerge="1">
                  <a:txBody>
                    <a:bodyPr/>
                    <a:lstStyle/>
                    <a:p>
                      <a:endParaRPr lang="en-US"/>
                    </a:p>
                  </a:txBody>
                  <a:tcPr/>
                </a:tc>
                <a:tc>
                  <a:txBody>
                    <a:bodyPr/>
                    <a:lstStyle/>
                    <a:p>
                      <a:pPr algn="r" fontAlgn="b"/>
                      <a:r>
                        <a:rPr lang="en-US" sz="800" u="none" strike="noStrike">
                          <a:effectLst/>
                        </a:rPr>
                        <a:t>1473.98</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1350.910978</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11.21168198</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407273490"/>
                  </a:ext>
                </a:extLst>
              </a:tr>
              <a:tr h="210389">
                <a:tc gridSpan="2">
                  <a:txBody>
                    <a:bodyPr/>
                    <a:lstStyle/>
                    <a:p>
                      <a:pPr algn="l" fontAlgn="b"/>
                      <a:r>
                        <a:rPr lang="en-US" sz="800" u="none" strike="noStrike">
                          <a:effectLst/>
                        </a:rPr>
                        <a:t>Weekday Mall</a:t>
                      </a:r>
                      <a:endParaRPr lang="en-US" sz="800" b="1" i="0" u="none" strike="noStrike">
                        <a:solidFill>
                          <a:srgbClr val="000000"/>
                        </a:solidFill>
                        <a:effectLst/>
                        <a:latin typeface="Calibri" panose="020F0502020204030204" pitchFamily="34" charset="0"/>
                      </a:endParaRPr>
                    </a:p>
                  </a:txBody>
                  <a:tcPr marL="0" marR="0" marT="0" marB="0" anchor="b"/>
                </a:tc>
                <a:tc hMerge="1">
                  <a:txBody>
                    <a:bodyPr/>
                    <a:lstStyle/>
                    <a:p>
                      <a:endParaRPr lang="en-US"/>
                    </a:p>
                  </a:txBody>
                  <a:tcPr/>
                </a:tc>
                <a:tc>
                  <a:txBody>
                    <a:bodyPr/>
                    <a:lstStyle/>
                    <a:p>
                      <a:pPr algn="r" fontAlgn="b"/>
                      <a:r>
                        <a:rPr lang="en-US" sz="800" u="none" strike="noStrike">
                          <a:effectLst/>
                        </a:rPr>
                        <a:t>894.86</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847.0721701</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2.695964725</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1032980421"/>
                  </a:ext>
                </a:extLst>
              </a:tr>
              <a:tr h="210389">
                <a:tc gridSpan="2">
                  <a:txBody>
                    <a:bodyPr/>
                    <a:lstStyle/>
                    <a:p>
                      <a:pPr algn="l" fontAlgn="b"/>
                      <a:r>
                        <a:rPr lang="en-US" sz="800" u="none" strike="noStrike">
                          <a:effectLst/>
                        </a:rPr>
                        <a:t>Weekday Target</a:t>
                      </a:r>
                      <a:endParaRPr lang="en-US" sz="800" b="1" i="0" u="none" strike="noStrike">
                        <a:solidFill>
                          <a:srgbClr val="000000"/>
                        </a:solidFill>
                        <a:effectLst/>
                        <a:latin typeface="Calibri" panose="020F0502020204030204" pitchFamily="34" charset="0"/>
                      </a:endParaRPr>
                    </a:p>
                  </a:txBody>
                  <a:tcPr marL="0" marR="0" marT="0" marB="0" anchor="b"/>
                </a:tc>
                <a:tc hMerge="1">
                  <a:txBody>
                    <a:bodyPr/>
                    <a:lstStyle/>
                    <a:p>
                      <a:endParaRPr lang="en-US"/>
                    </a:p>
                  </a:txBody>
                  <a:tcPr/>
                </a:tc>
                <a:tc>
                  <a:txBody>
                    <a:bodyPr/>
                    <a:lstStyle/>
                    <a:p>
                      <a:pPr algn="r" fontAlgn="b"/>
                      <a:r>
                        <a:rPr lang="en-US" sz="800" u="none" strike="noStrike">
                          <a:effectLst/>
                        </a:rPr>
                        <a:t>440.62</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381.8788581</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9.035644876</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568925175"/>
                  </a:ext>
                </a:extLst>
              </a:tr>
              <a:tr h="210389">
                <a:tc gridSpan="2">
                  <a:txBody>
                    <a:bodyPr/>
                    <a:lstStyle/>
                    <a:p>
                      <a:pPr algn="l" fontAlgn="b"/>
                      <a:r>
                        <a:rPr lang="en-US" sz="800" u="none" strike="noStrike">
                          <a:effectLst/>
                        </a:rPr>
                        <a:t>Weekend Takeout</a:t>
                      </a:r>
                      <a:endParaRPr lang="en-US" sz="800" b="1" i="0" u="none" strike="noStrike">
                        <a:solidFill>
                          <a:srgbClr val="000000"/>
                        </a:solidFill>
                        <a:effectLst/>
                        <a:latin typeface="Calibri" panose="020F0502020204030204" pitchFamily="34" charset="0"/>
                      </a:endParaRPr>
                    </a:p>
                  </a:txBody>
                  <a:tcPr marL="0" marR="0" marT="0" marB="0" anchor="b"/>
                </a:tc>
                <a:tc hMerge="1">
                  <a:txBody>
                    <a:bodyPr/>
                    <a:lstStyle/>
                    <a:p>
                      <a:endParaRPr lang="en-US"/>
                    </a:p>
                  </a:txBody>
                  <a:tcPr/>
                </a:tc>
                <a:tc>
                  <a:txBody>
                    <a:bodyPr/>
                    <a:lstStyle/>
                    <a:p>
                      <a:pPr algn="r" fontAlgn="b"/>
                      <a:r>
                        <a:rPr lang="en-US" sz="800" u="none" strike="noStrike">
                          <a:effectLst/>
                        </a:rPr>
                        <a:t>81.2</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67.35460738</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2.846054697</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3324182808"/>
                  </a:ext>
                </a:extLst>
              </a:tr>
              <a:tr h="210389">
                <a:tc gridSpan="2">
                  <a:txBody>
                    <a:bodyPr/>
                    <a:lstStyle/>
                    <a:p>
                      <a:pPr algn="l" fontAlgn="b"/>
                      <a:r>
                        <a:rPr lang="en-US" sz="800" u="none" strike="noStrike">
                          <a:effectLst/>
                        </a:rPr>
                        <a:t>Weekend Dine In</a:t>
                      </a:r>
                      <a:endParaRPr lang="en-US" sz="800" b="1" i="0" u="none" strike="noStrike">
                        <a:solidFill>
                          <a:srgbClr val="000000"/>
                        </a:solidFill>
                        <a:effectLst/>
                        <a:latin typeface="Calibri" panose="020F0502020204030204" pitchFamily="34" charset="0"/>
                      </a:endParaRPr>
                    </a:p>
                  </a:txBody>
                  <a:tcPr marL="0" marR="0" marT="0" marB="0" anchor="b"/>
                </a:tc>
                <a:tc hMerge="1">
                  <a:txBody>
                    <a:bodyPr/>
                    <a:lstStyle/>
                    <a:p>
                      <a:endParaRPr lang="en-US"/>
                    </a:p>
                  </a:txBody>
                  <a:tcPr/>
                </a:tc>
                <a:tc>
                  <a:txBody>
                    <a:bodyPr/>
                    <a:lstStyle/>
                    <a:p>
                      <a:pPr algn="r" fontAlgn="b"/>
                      <a:r>
                        <a:rPr lang="en-US" sz="800" u="none" strike="noStrike">
                          <a:effectLst/>
                        </a:rPr>
                        <a:t>315.68</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99.92739843</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465.8300507</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970188400"/>
                  </a:ext>
                </a:extLst>
              </a:tr>
              <a:tr h="210389">
                <a:tc gridSpan="2">
                  <a:txBody>
                    <a:bodyPr/>
                    <a:lstStyle/>
                    <a:p>
                      <a:pPr algn="l" fontAlgn="b"/>
                      <a:r>
                        <a:rPr lang="en-US" sz="800" u="none" strike="noStrike">
                          <a:effectLst/>
                        </a:rPr>
                        <a:t>Weekend Amazon</a:t>
                      </a:r>
                      <a:endParaRPr lang="en-US" sz="800" b="1" i="0" u="none" strike="noStrike">
                        <a:solidFill>
                          <a:srgbClr val="000000"/>
                        </a:solidFill>
                        <a:effectLst/>
                        <a:latin typeface="Calibri" panose="020F0502020204030204" pitchFamily="34" charset="0"/>
                      </a:endParaRPr>
                    </a:p>
                  </a:txBody>
                  <a:tcPr marL="0" marR="0" marT="0" marB="0" anchor="b"/>
                </a:tc>
                <a:tc hMerge="1">
                  <a:txBody>
                    <a:bodyPr/>
                    <a:lstStyle/>
                    <a:p>
                      <a:endParaRPr lang="en-US"/>
                    </a:p>
                  </a:txBody>
                  <a:tcPr/>
                </a:tc>
                <a:tc>
                  <a:txBody>
                    <a:bodyPr/>
                    <a:lstStyle/>
                    <a:p>
                      <a:pPr algn="r" fontAlgn="b"/>
                      <a:r>
                        <a:rPr lang="en-US" sz="800" u="none" strike="noStrike">
                          <a:effectLst/>
                        </a:rPr>
                        <a:t>84.73</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207.7990224</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72.88765893</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4198871190"/>
                  </a:ext>
                </a:extLst>
              </a:tr>
              <a:tr h="210389">
                <a:tc gridSpan="2">
                  <a:txBody>
                    <a:bodyPr/>
                    <a:lstStyle/>
                    <a:p>
                      <a:pPr algn="l" fontAlgn="b"/>
                      <a:r>
                        <a:rPr lang="en-US" sz="800" u="none" strike="noStrike">
                          <a:effectLst/>
                        </a:rPr>
                        <a:t>Weekend Mall</a:t>
                      </a:r>
                      <a:endParaRPr lang="en-US" sz="800" b="1" i="0" u="none" strike="noStrike">
                        <a:solidFill>
                          <a:srgbClr val="000000"/>
                        </a:solidFill>
                        <a:effectLst/>
                        <a:latin typeface="Calibri" panose="020F0502020204030204" pitchFamily="34" charset="0"/>
                      </a:endParaRPr>
                    </a:p>
                  </a:txBody>
                  <a:tcPr marL="0" marR="0" marT="0" marB="0" anchor="b"/>
                </a:tc>
                <a:tc hMerge="1">
                  <a:txBody>
                    <a:bodyPr/>
                    <a:lstStyle/>
                    <a:p>
                      <a:endParaRPr lang="en-US"/>
                    </a:p>
                  </a:txBody>
                  <a:tcPr/>
                </a:tc>
                <a:tc>
                  <a:txBody>
                    <a:bodyPr/>
                    <a:lstStyle/>
                    <a:p>
                      <a:pPr algn="r" fontAlgn="b"/>
                      <a:r>
                        <a:rPr lang="en-US" sz="800" u="none" strike="noStrike">
                          <a:effectLst/>
                        </a:rPr>
                        <a:t>82.51</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130.2978299</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17.52659036</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727947973"/>
                  </a:ext>
                </a:extLst>
              </a:tr>
              <a:tr h="223538">
                <a:tc gridSpan="2">
                  <a:txBody>
                    <a:bodyPr/>
                    <a:lstStyle/>
                    <a:p>
                      <a:pPr algn="l" fontAlgn="b"/>
                      <a:r>
                        <a:rPr lang="en-US" sz="800" u="none" strike="noStrike">
                          <a:effectLst/>
                        </a:rPr>
                        <a:t>Weekend Target</a:t>
                      </a:r>
                      <a:endParaRPr lang="en-US" sz="800" b="1" i="0" u="none" strike="noStrike">
                        <a:solidFill>
                          <a:srgbClr val="000000"/>
                        </a:solidFill>
                        <a:effectLst/>
                        <a:latin typeface="Calibri" panose="020F0502020204030204" pitchFamily="34" charset="0"/>
                      </a:endParaRPr>
                    </a:p>
                  </a:txBody>
                  <a:tcPr marL="0" marR="0" marT="0" marB="0" anchor="b"/>
                </a:tc>
                <a:tc hMerge="1">
                  <a:txBody>
                    <a:bodyPr/>
                    <a:lstStyle/>
                    <a:p>
                      <a:endParaRPr lang="en-US"/>
                    </a:p>
                  </a:txBody>
                  <a:tcPr/>
                </a:tc>
                <a:tc>
                  <a:txBody>
                    <a:bodyPr/>
                    <a:lstStyle/>
                    <a:p>
                      <a:pPr algn="r" fontAlgn="b"/>
                      <a:r>
                        <a:rPr lang="en-US" sz="800" u="none" strike="noStrike">
                          <a:effectLst/>
                        </a:rPr>
                        <a:t>0</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58.74114187</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58.74114187</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548739024"/>
                  </a:ext>
                </a:extLst>
              </a:tr>
              <a:tr h="210389">
                <a:tc>
                  <a:txBody>
                    <a:bodyPr/>
                    <a:lstStyle/>
                    <a:p>
                      <a:pPr algn="l" fontAlgn="b"/>
                      <a:r>
                        <a:rPr lang="en-US" sz="800" u="none" strike="noStrike">
                          <a:effectLst/>
                        </a:rPr>
                        <a:t>Totals</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712.8672044</a:t>
                      </a:r>
                      <a:endParaRPr lang="en-US" sz="800" b="0" i="0" u="none" strike="noStrike">
                        <a:solidFill>
                          <a:srgbClr val="000000"/>
                        </a:solidFill>
                        <a:effectLst/>
                        <a:latin typeface="Calibri" panose="020F0502020204030204" pitchFamily="34" charset="0"/>
                      </a:endParaRPr>
                    </a:p>
                  </a:txBody>
                  <a:tcPr marL="0" marR="0" marT="0" marB="0" anchor="b"/>
                </a:tc>
                <a:tc gridSpan="2">
                  <a:txBody>
                    <a:bodyPr/>
                    <a:lstStyle/>
                    <a:p>
                      <a:pPr algn="l" fontAlgn="b"/>
                      <a:r>
                        <a:rPr lang="en-US" sz="800" u="none" strike="noStrike">
                          <a:effectLst/>
                        </a:rPr>
                        <a:t>Chi Squared value</a:t>
                      </a:r>
                      <a:endParaRPr lang="en-US" sz="800" b="0" i="0" u="none" strike="noStrike">
                        <a:solidFill>
                          <a:srgbClr val="000000"/>
                        </a:solidFill>
                        <a:effectLst/>
                        <a:latin typeface="Calibri" panose="020F0502020204030204" pitchFamily="34" charset="0"/>
                      </a:endParaRPr>
                    </a:p>
                  </a:txBody>
                  <a:tcPr marL="0" marR="0" marT="0" marB="0" anchor="b"/>
                </a:tc>
                <a:tc hMerge="1">
                  <a:txBody>
                    <a:bodyPr/>
                    <a:lstStyle/>
                    <a:p>
                      <a:endParaRPr lang="en-US"/>
                    </a:p>
                  </a:txBody>
                  <a:tcPr/>
                </a:tc>
                <a:extLst>
                  <a:ext uri="{0D108BD9-81ED-4DB2-BD59-A6C34878D82A}">
                    <a16:rowId xmlns:a16="http://schemas.microsoft.com/office/drawing/2014/main" val="3114389679"/>
                  </a:ext>
                </a:extLst>
              </a:tr>
              <a:tr h="210389">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202167549"/>
                  </a:ext>
                </a:extLst>
              </a:tr>
              <a:tr h="210389">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r" fontAlgn="b"/>
                      <a:r>
                        <a:rPr lang="en-US" sz="800" u="none" strike="noStrike">
                          <a:effectLst/>
                        </a:rPr>
                        <a:t>5.7023E-153</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r>
                        <a:rPr lang="en-US" sz="800" u="none" strike="noStrike">
                          <a:effectLst/>
                        </a:rPr>
                        <a:t>Probability</a:t>
                      </a:r>
                      <a:endParaRPr lang="en-US" sz="800" b="0" i="0" u="none" strike="noStrike">
                        <a:solidFill>
                          <a:srgbClr val="000000"/>
                        </a:solidFill>
                        <a:effectLst/>
                        <a:latin typeface="Calibri" panose="020F0502020204030204" pitchFamily="34" charset="0"/>
                      </a:endParaRPr>
                    </a:p>
                  </a:txBody>
                  <a:tcPr marL="0" marR="0" marT="0" marB="0" anchor="b"/>
                </a:tc>
                <a:tc>
                  <a:txBody>
                    <a:bodyPr/>
                    <a:lstStyle/>
                    <a:p>
                      <a:pPr algn="l" fontAlgn="b"/>
                      <a:endParaRPr lang="en-US" sz="800" b="0" i="0" u="none" strike="noStrike" dirty="0">
                        <a:solidFill>
                          <a:srgbClr val="000000"/>
                        </a:solidFill>
                        <a:effectLst/>
                        <a:latin typeface="Calibri" panose="020F0502020204030204" pitchFamily="34" charset="0"/>
                      </a:endParaRPr>
                    </a:p>
                  </a:txBody>
                  <a:tcPr marL="0" marR="0" marT="0" marB="0" anchor="b"/>
                </a:tc>
                <a:extLst>
                  <a:ext uri="{0D108BD9-81ED-4DB2-BD59-A6C34878D82A}">
                    <a16:rowId xmlns:a16="http://schemas.microsoft.com/office/drawing/2014/main" val="931431530"/>
                  </a:ext>
                </a:extLst>
              </a:tr>
            </a:tbl>
          </a:graphicData>
        </a:graphic>
      </p:graphicFrame>
      <p:sp>
        <p:nvSpPr>
          <p:cNvPr id="5" name="Rounded Rectangular Callout 4">
            <a:extLst>
              <a:ext uri="{FF2B5EF4-FFF2-40B4-BE49-F238E27FC236}">
                <a16:creationId xmlns:a16="http://schemas.microsoft.com/office/drawing/2014/main" id="{A70C3B37-EC6A-5B47-BF9A-9FAC5FB80C23}"/>
              </a:ext>
            </a:extLst>
          </p:cNvPr>
          <p:cNvSpPr/>
          <p:nvPr/>
        </p:nvSpPr>
        <p:spPr>
          <a:xfrm>
            <a:off x="8104586" y="265181"/>
            <a:ext cx="2540794" cy="2669683"/>
          </a:xfrm>
          <a:prstGeom prst="wedgeRoundRectCallou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r>
              <a:rPr lang="en-US" sz="1400" b="1" dirty="0">
                <a:solidFill>
                  <a:prstClr val="black"/>
                </a:solidFill>
                <a:latin typeface="Arial" panose="020B0604020202020204" pitchFamily="34" charset="0"/>
                <a:cs typeface="Arial" panose="020B0604020202020204" pitchFamily="34" charset="0"/>
              </a:rPr>
              <a:t>In doing the Chi Square test I was testing to see if the amount of money being spent was dependent upon the day of the week. As shown in the chart there is very significant probability that the amount of money spent depends on the day of the week</a:t>
            </a:r>
            <a:r>
              <a:rPr lang="en-US" sz="1400" dirty="0">
                <a:solidFill>
                  <a:prstClr val="black"/>
                </a:solidFill>
                <a:latin typeface="Arial" panose="020B0604020202020204" pitchFamily="34" charset="0"/>
                <a:cs typeface="Arial" panose="020B0604020202020204" pitchFamily="34" charset="0"/>
              </a:rPr>
              <a:t>.</a:t>
            </a:r>
          </a:p>
        </p:txBody>
      </p:sp>
      <p:sp>
        <p:nvSpPr>
          <p:cNvPr id="3" name="TextBox 2">
            <a:extLst>
              <a:ext uri="{FF2B5EF4-FFF2-40B4-BE49-F238E27FC236}">
                <a16:creationId xmlns:a16="http://schemas.microsoft.com/office/drawing/2014/main" id="{34FE18C5-F568-9144-8E62-528E31D9F510}"/>
              </a:ext>
            </a:extLst>
          </p:cNvPr>
          <p:cNvSpPr txBox="1"/>
          <p:nvPr/>
        </p:nvSpPr>
        <p:spPr>
          <a:xfrm>
            <a:off x="2114550" y="100012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300676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45" name="Group 44">
            <a:extLst>
              <a:ext uri="{FF2B5EF4-FFF2-40B4-BE49-F238E27FC236}">
                <a16:creationId xmlns:a16="http://schemas.microsoft.com/office/drawing/2014/main" id="{17C4610E-9C18-467B-BF10-BE6A974CC36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76745" y="-59376"/>
            <a:ext cx="9386886" cy="6923798"/>
            <a:chOff x="-329674" y="-51881"/>
            <a:chExt cx="12515851" cy="6923798"/>
          </a:xfrm>
        </p:grpSpPr>
        <p:sp>
          <p:nvSpPr>
            <p:cNvPr id="46" name="Freeform 5">
              <a:extLst>
                <a:ext uri="{FF2B5EF4-FFF2-40B4-BE49-F238E27FC236}">
                  <a16:creationId xmlns:a16="http://schemas.microsoft.com/office/drawing/2014/main" id="{296DF307-344E-4E9B-A7AA-8139E450D1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6">
              <a:extLst>
                <a:ext uri="{FF2B5EF4-FFF2-40B4-BE49-F238E27FC236}">
                  <a16:creationId xmlns:a16="http://schemas.microsoft.com/office/drawing/2014/main" id="{E263CC2D-ACFB-4EB3-ADF9-CD82BC842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7">
              <a:extLst>
                <a:ext uri="{FF2B5EF4-FFF2-40B4-BE49-F238E27FC236}">
                  <a16:creationId xmlns:a16="http://schemas.microsoft.com/office/drawing/2014/main" id="{C5366E2F-9BA0-485A-B1CA-A5E6E2E379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9" name="Freeform 8">
              <a:extLst>
                <a:ext uri="{FF2B5EF4-FFF2-40B4-BE49-F238E27FC236}">
                  <a16:creationId xmlns:a16="http://schemas.microsoft.com/office/drawing/2014/main" id="{1803051E-7C26-4F53-8293-B4EAED4212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9">
              <a:extLst>
                <a:ext uri="{FF2B5EF4-FFF2-40B4-BE49-F238E27FC236}">
                  <a16:creationId xmlns:a16="http://schemas.microsoft.com/office/drawing/2014/main" id="{D10888CD-E496-4116-9C45-CF4F17ADE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0">
              <a:extLst>
                <a:ext uri="{FF2B5EF4-FFF2-40B4-BE49-F238E27FC236}">
                  <a16:creationId xmlns:a16="http://schemas.microsoft.com/office/drawing/2014/main" id="{0A42DA8F-DA3D-43E9-A184-E0F6C133A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1">
              <a:extLst>
                <a:ext uri="{FF2B5EF4-FFF2-40B4-BE49-F238E27FC236}">
                  <a16:creationId xmlns:a16="http://schemas.microsoft.com/office/drawing/2014/main" id="{473EAD31-7AA3-49B7-ADD6-C13FF0F14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2">
              <a:extLst>
                <a:ext uri="{FF2B5EF4-FFF2-40B4-BE49-F238E27FC236}">
                  <a16:creationId xmlns:a16="http://schemas.microsoft.com/office/drawing/2014/main" id="{2BBB7CDF-BA2E-451F-9201-CF2B6FEAEA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3">
              <a:extLst>
                <a:ext uri="{FF2B5EF4-FFF2-40B4-BE49-F238E27FC236}">
                  <a16:creationId xmlns:a16="http://schemas.microsoft.com/office/drawing/2014/main" id="{84809EF2-CD0D-4BC3-ABC7-E7E312A1D7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5" name="Freeform 14">
              <a:extLst>
                <a:ext uri="{FF2B5EF4-FFF2-40B4-BE49-F238E27FC236}">
                  <a16:creationId xmlns:a16="http://schemas.microsoft.com/office/drawing/2014/main" id="{11D2D6C5-637B-4AFE-97F4-D4E48A6134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6" name="Freeform 15">
              <a:extLst>
                <a:ext uri="{FF2B5EF4-FFF2-40B4-BE49-F238E27FC236}">
                  <a16:creationId xmlns:a16="http://schemas.microsoft.com/office/drawing/2014/main" id="{F841B2C5-57F5-4FE6-B4D4-EBB3F30881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7" name="Freeform 16">
              <a:extLst>
                <a:ext uri="{FF2B5EF4-FFF2-40B4-BE49-F238E27FC236}">
                  <a16:creationId xmlns:a16="http://schemas.microsoft.com/office/drawing/2014/main" id="{B4822A39-2A52-4B2C-9319-BEFC526DB0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8" name="Freeform 17">
              <a:extLst>
                <a:ext uri="{FF2B5EF4-FFF2-40B4-BE49-F238E27FC236}">
                  <a16:creationId xmlns:a16="http://schemas.microsoft.com/office/drawing/2014/main" id="{4E469692-E783-4950-8DEC-3A1FD3978B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18">
              <a:extLst>
                <a:ext uri="{FF2B5EF4-FFF2-40B4-BE49-F238E27FC236}">
                  <a16:creationId xmlns:a16="http://schemas.microsoft.com/office/drawing/2014/main" id="{012909CD-3254-41E5-B8BB-0F2D7CE0D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19">
              <a:extLst>
                <a:ext uri="{FF2B5EF4-FFF2-40B4-BE49-F238E27FC236}">
                  <a16:creationId xmlns:a16="http://schemas.microsoft.com/office/drawing/2014/main" id="{93E7648E-861E-4503-AEDC-56C4EC5072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20">
              <a:extLst>
                <a:ext uri="{FF2B5EF4-FFF2-40B4-BE49-F238E27FC236}">
                  <a16:creationId xmlns:a16="http://schemas.microsoft.com/office/drawing/2014/main" id="{F9C72257-EBD0-4D1C-A32C-D846446872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2" name="Freeform 21">
              <a:extLst>
                <a:ext uri="{FF2B5EF4-FFF2-40B4-BE49-F238E27FC236}">
                  <a16:creationId xmlns:a16="http://schemas.microsoft.com/office/drawing/2014/main" id="{87BB2CBB-9C22-4E28-AB86-DC92AEE2D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3" name="Freeform 22">
              <a:extLst>
                <a:ext uri="{FF2B5EF4-FFF2-40B4-BE49-F238E27FC236}">
                  <a16:creationId xmlns:a16="http://schemas.microsoft.com/office/drawing/2014/main" id="{F85B3053-8D9F-410A-80C2-7960DDEA6A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64" name="Freeform 23">
              <a:extLst>
                <a:ext uri="{FF2B5EF4-FFF2-40B4-BE49-F238E27FC236}">
                  <a16:creationId xmlns:a16="http://schemas.microsoft.com/office/drawing/2014/main" id="{E8FF5DA7-6E72-41F1-A54C-EAF440A274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6" name="Group 65">
            <a:extLst>
              <a:ext uri="{FF2B5EF4-FFF2-40B4-BE49-F238E27FC236}">
                <a16:creationId xmlns:a16="http://schemas.microsoft.com/office/drawing/2014/main" id="{A899734C-500F-4274-9854-8BFA14A1D7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75970" y="1186484"/>
            <a:ext cx="6636259" cy="4477933"/>
            <a:chOff x="1669293" y="1186483"/>
            <a:chExt cx="8848345" cy="4477933"/>
          </a:xfrm>
        </p:grpSpPr>
        <p:sp>
          <p:nvSpPr>
            <p:cNvPr id="67" name="Rectangle 66">
              <a:extLst>
                <a:ext uri="{FF2B5EF4-FFF2-40B4-BE49-F238E27FC236}">
                  <a16:creationId xmlns:a16="http://schemas.microsoft.com/office/drawing/2014/main" id="{FF07BF51-2934-47AD-A415-7400882F1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 name="Isosceles Triangle 67">
              <a:extLst>
                <a:ext uri="{FF2B5EF4-FFF2-40B4-BE49-F238E27FC236}">
                  <a16:creationId xmlns:a16="http://schemas.microsoft.com/office/drawing/2014/main" id="{DD6E3DF0-EDC0-458B-9C5B-911814F0A6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 name="Rectangle 68">
              <a:extLst>
                <a:ext uri="{FF2B5EF4-FFF2-40B4-BE49-F238E27FC236}">
                  <a16:creationId xmlns:a16="http://schemas.microsoft.com/office/drawing/2014/main" id="{5D0824B1-47C9-4504-99FB-CB15051979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71" name="Rectangle 70">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1" y="-1"/>
            <a:ext cx="9144795" cy="68692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prstClr val="white"/>
              </a:solidFill>
              <a:latin typeface="Rockwell" panose="02060603020205020403"/>
            </a:endParaRPr>
          </a:p>
        </p:txBody>
      </p:sp>
      <p:grpSp>
        <p:nvGrpSpPr>
          <p:cNvPr id="73" name="Group 72">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76745" y="-59376"/>
            <a:ext cx="9386886" cy="6923798"/>
            <a:chOff x="-329674" y="-51881"/>
            <a:chExt cx="12515851" cy="6923798"/>
          </a:xfrm>
        </p:grpSpPr>
        <p:sp>
          <p:nvSpPr>
            <p:cNvPr id="74"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5"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77"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9"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0"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1"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2"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3"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4"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5"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86"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7"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8"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89"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0"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91"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92"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D189C7A6-3BA3-2C49-91FC-780AF4940CDC}"/>
              </a:ext>
            </a:extLst>
          </p:cNvPr>
          <p:cNvSpPr>
            <a:spLocks noGrp="1"/>
          </p:cNvSpPr>
          <p:nvPr>
            <p:ph type="title"/>
          </p:nvPr>
        </p:nvSpPr>
        <p:spPr>
          <a:xfrm>
            <a:off x="1794277" y="5248904"/>
            <a:ext cx="3595726" cy="1184243"/>
          </a:xfrm>
        </p:spPr>
        <p:txBody>
          <a:bodyPr vert="horz" lIns="228600" tIns="228600" rIns="228600" bIns="0" rtlCol="0" anchor="ctr">
            <a:normAutofit/>
          </a:bodyPr>
          <a:lstStyle/>
          <a:p>
            <a:pPr defTabSz="914400">
              <a:lnSpc>
                <a:spcPct val="80000"/>
              </a:lnSpc>
            </a:pPr>
            <a:r>
              <a:rPr lang="en-US" sz="3500" spc="-150" dirty="0">
                <a:solidFill>
                  <a:schemeClr val="bg1"/>
                </a:solidFill>
              </a:rPr>
              <a:t>Analyze: Multiple Regression </a:t>
            </a:r>
          </a:p>
        </p:txBody>
      </p:sp>
      <p:sp>
        <p:nvSpPr>
          <p:cNvPr id="94" name="Freeform: Shape 93">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
            <a:ext cx="9144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defTabSz="457200"/>
            <a:endParaRPr lang="en-US">
              <a:solidFill>
                <a:prstClr val="white"/>
              </a:solidFill>
              <a:latin typeface="Rockwell" panose="02060603020205020403"/>
            </a:endParaRPr>
          </a:p>
        </p:txBody>
      </p:sp>
      <p:graphicFrame>
        <p:nvGraphicFramePr>
          <p:cNvPr id="40" name="Content Placeholder 39">
            <a:extLst>
              <a:ext uri="{FF2B5EF4-FFF2-40B4-BE49-F238E27FC236}">
                <a16:creationId xmlns:a16="http://schemas.microsoft.com/office/drawing/2014/main" id="{6D117D34-F52D-0543-B009-CBAB45ACA493}"/>
              </a:ext>
            </a:extLst>
          </p:cNvPr>
          <p:cNvGraphicFramePr>
            <a:graphicFrameLocks noGrp="1"/>
          </p:cNvGraphicFramePr>
          <p:nvPr>
            <p:ph idx="1"/>
            <p:extLst>
              <p:ext uri="{D42A27DB-BD31-4B8C-83A1-F6EECF244321}">
                <p14:modId xmlns:p14="http://schemas.microsoft.com/office/powerpoint/2010/main" val="2338162868"/>
              </p:ext>
            </p:extLst>
          </p:nvPr>
        </p:nvGraphicFramePr>
        <p:xfrm>
          <a:off x="2742480" y="626941"/>
          <a:ext cx="6713789" cy="3953857"/>
        </p:xfrm>
        <a:graphic>
          <a:graphicData uri="http://schemas.openxmlformats.org/drawingml/2006/table">
            <a:tbl>
              <a:tblPr/>
              <a:tblGrid>
                <a:gridCol w="943422">
                  <a:extLst>
                    <a:ext uri="{9D8B030D-6E8A-4147-A177-3AD203B41FA5}">
                      <a16:colId xmlns:a16="http://schemas.microsoft.com/office/drawing/2014/main" val="3469933760"/>
                    </a:ext>
                  </a:extLst>
                </a:gridCol>
                <a:gridCol w="740705">
                  <a:extLst>
                    <a:ext uri="{9D8B030D-6E8A-4147-A177-3AD203B41FA5}">
                      <a16:colId xmlns:a16="http://schemas.microsoft.com/office/drawing/2014/main" val="314407877"/>
                    </a:ext>
                  </a:extLst>
                </a:gridCol>
                <a:gridCol w="769459">
                  <a:extLst>
                    <a:ext uri="{9D8B030D-6E8A-4147-A177-3AD203B41FA5}">
                      <a16:colId xmlns:a16="http://schemas.microsoft.com/office/drawing/2014/main" val="475112752"/>
                    </a:ext>
                  </a:extLst>
                </a:gridCol>
                <a:gridCol w="706200">
                  <a:extLst>
                    <a:ext uri="{9D8B030D-6E8A-4147-A177-3AD203B41FA5}">
                      <a16:colId xmlns:a16="http://schemas.microsoft.com/office/drawing/2014/main" val="1957055729"/>
                    </a:ext>
                  </a:extLst>
                </a:gridCol>
                <a:gridCol w="706200">
                  <a:extLst>
                    <a:ext uri="{9D8B030D-6E8A-4147-A177-3AD203B41FA5}">
                      <a16:colId xmlns:a16="http://schemas.microsoft.com/office/drawing/2014/main" val="2643572580"/>
                    </a:ext>
                  </a:extLst>
                </a:gridCol>
                <a:gridCol w="716264">
                  <a:extLst>
                    <a:ext uri="{9D8B030D-6E8A-4147-A177-3AD203B41FA5}">
                      <a16:colId xmlns:a16="http://schemas.microsoft.com/office/drawing/2014/main" val="3583781288"/>
                    </a:ext>
                  </a:extLst>
                </a:gridCol>
                <a:gridCol w="740705">
                  <a:extLst>
                    <a:ext uri="{9D8B030D-6E8A-4147-A177-3AD203B41FA5}">
                      <a16:colId xmlns:a16="http://schemas.microsoft.com/office/drawing/2014/main" val="494482522"/>
                    </a:ext>
                  </a:extLst>
                </a:gridCol>
                <a:gridCol w="684634">
                  <a:extLst>
                    <a:ext uri="{9D8B030D-6E8A-4147-A177-3AD203B41FA5}">
                      <a16:colId xmlns:a16="http://schemas.microsoft.com/office/drawing/2014/main" val="637673863"/>
                    </a:ext>
                  </a:extLst>
                </a:gridCol>
                <a:gridCol w="706200">
                  <a:extLst>
                    <a:ext uri="{9D8B030D-6E8A-4147-A177-3AD203B41FA5}">
                      <a16:colId xmlns:a16="http://schemas.microsoft.com/office/drawing/2014/main" val="1184872243"/>
                    </a:ext>
                  </a:extLst>
                </a:gridCol>
              </a:tblGrid>
              <a:tr h="187447">
                <a:tc gridSpan="2">
                  <a:txBody>
                    <a:bodyPr/>
                    <a:lstStyle/>
                    <a:p>
                      <a:pPr algn="l" fontAlgn="b"/>
                      <a:r>
                        <a:rPr lang="en-US" sz="900" b="0" i="0" u="none" strike="noStrike">
                          <a:solidFill>
                            <a:srgbClr val="000000"/>
                          </a:solidFill>
                          <a:effectLst/>
                          <a:latin typeface="Calibri" panose="020F0502020204030204" pitchFamily="34" charset="0"/>
                        </a:rPr>
                        <a:t>SUMMARY OUTPUT</a:t>
                      </a:r>
                    </a:p>
                  </a:txBody>
                  <a:tcPr marL="0" marR="0" marT="0" marB="0" anchor="b">
                    <a:lnL>
                      <a:noFill/>
                    </a:lnL>
                    <a:lnR>
                      <a:noFill/>
                    </a:lnR>
                    <a:lnT>
                      <a:noFill/>
                    </a:lnT>
                    <a:lnB>
                      <a:noFill/>
                    </a:lnB>
                  </a:tcPr>
                </a:tc>
                <a:tc hMerge="1">
                  <a:txBody>
                    <a:bodyPr/>
                    <a:lstStyle/>
                    <a:p>
                      <a:endParaRPr lang="en-US"/>
                    </a:p>
                  </a:txBody>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874712245"/>
                  </a:ext>
                </a:extLst>
              </a:tr>
              <a:tr h="110416">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947186258"/>
                  </a:ext>
                </a:extLst>
              </a:tr>
              <a:tr h="171145">
                <a:tc gridSpan="2">
                  <a:txBody>
                    <a:bodyPr/>
                    <a:lstStyle/>
                    <a:p>
                      <a:pPr algn="ctr" fontAlgn="b"/>
                      <a:r>
                        <a:rPr lang="en-US" sz="900" b="0" i="1" u="none" strike="noStrike" dirty="0">
                          <a:solidFill>
                            <a:srgbClr val="000000"/>
                          </a:solidFill>
                          <a:effectLst/>
                          <a:latin typeface="Calibri" panose="020F0502020204030204" pitchFamily="34" charset="0"/>
                        </a:rPr>
                        <a:t>Regression Statistics</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dirty="0">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192639880"/>
                  </a:ext>
                </a:extLst>
              </a:tr>
              <a:tr h="171145">
                <a:tc>
                  <a:txBody>
                    <a:bodyPr/>
                    <a:lstStyle/>
                    <a:p>
                      <a:pPr algn="l" fontAlgn="b"/>
                      <a:r>
                        <a:rPr lang="en-US" sz="900" b="0" i="0" u="none" strike="noStrike">
                          <a:solidFill>
                            <a:srgbClr val="000000"/>
                          </a:solidFill>
                          <a:effectLst/>
                          <a:latin typeface="Calibri" panose="020F0502020204030204" pitchFamily="34" charset="0"/>
                        </a:rPr>
                        <a:t>Multiple R</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0.622098348</a:t>
                      </a:r>
                    </a:p>
                  </a:txBody>
                  <a:tcPr marL="0" marR="0" marT="0" marB="0" anchor="b">
                    <a:lnL>
                      <a:noFill/>
                    </a:lnL>
                    <a:lnR>
                      <a:noFill/>
                    </a:lnR>
                    <a:lnT w="6350" cap="flat" cmpd="sng" algn="ctr">
                      <a:solidFill>
                        <a:srgbClr val="000000"/>
                      </a:solidFill>
                      <a:prstDash val="solid"/>
                      <a:round/>
                      <a:headEnd type="none" w="med" len="med"/>
                      <a:tailEnd type="none" w="med" len="med"/>
                    </a:lnT>
                    <a:lnB>
                      <a:noFill/>
                    </a:lnB>
                    <a:solidFill>
                      <a:srgbClr val="FFFF00"/>
                    </a:solidFill>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670056116"/>
                  </a:ext>
                </a:extLst>
              </a:tr>
              <a:tr h="76252">
                <a:tc>
                  <a:txBody>
                    <a:bodyPr/>
                    <a:lstStyle/>
                    <a:p>
                      <a:pPr algn="l" fontAlgn="b"/>
                      <a:r>
                        <a:rPr lang="en-US" sz="900" b="0" i="0" u="none" strike="noStrike">
                          <a:solidFill>
                            <a:srgbClr val="000000"/>
                          </a:solidFill>
                          <a:effectLst/>
                          <a:latin typeface="Calibri" panose="020F0502020204030204" pitchFamily="34" charset="0"/>
                        </a:rPr>
                        <a:t>R Square</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0.387006355</a:t>
                      </a:r>
                    </a:p>
                  </a:txBody>
                  <a:tcPr marL="0" marR="0" marT="0" marB="0" anchor="b">
                    <a:lnL>
                      <a:noFill/>
                    </a:lnL>
                    <a:lnR>
                      <a:noFill/>
                    </a:lnR>
                    <a:lnT>
                      <a:noFill/>
                    </a:lnT>
                    <a:lnB>
                      <a:noFill/>
                    </a:lnB>
                    <a:solidFill>
                      <a:srgbClr val="FFFFFF"/>
                    </a:solidFill>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103829920"/>
                  </a:ext>
                </a:extLst>
              </a:tr>
              <a:tr h="171145">
                <a:tc>
                  <a:txBody>
                    <a:bodyPr/>
                    <a:lstStyle/>
                    <a:p>
                      <a:pPr algn="l" fontAlgn="b"/>
                      <a:r>
                        <a:rPr lang="en-US" sz="900" b="0" i="0" u="none" strike="noStrike">
                          <a:solidFill>
                            <a:srgbClr val="000000"/>
                          </a:solidFill>
                          <a:effectLst/>
                          <a:latin typeface="Calibri" panose="020F0502020204030204" pitchFamily="34" charset="0"/>
                        </a:rPr>
                        <a:t>Adjusted R Square</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0.306349297</a:t>
                      </a: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61872201"/>
                  </a:ext>
                </a:extLst>
              </a:tr>
              <a:tr h="171145">
                <a:tc>
                  <a:txBody>
                    <a:bodyPr/>
                    <a:lstStyle/>
                    <a:p>
                      <a:pPr algn="l" fontAlgn="b"/>
                      <a:r>
                        <a:rPr lang="en-US" sz="900" b="0" i="0" u="none" strike="noStrike">
                          <a:solidFill>
                            <a:srgbClr val="000000"/>
                          </a:solidFill>
                          <a:effectLst/>
                          <a:latin typeface="Calibri" panose="020F0502020204030204" pitchFamily="34" charset="0"/>
                        </a:rPr>
                        <a:t>Standard Error</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1.733342272</a:t>
                      </a: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415522837"/>
                  </a:ext>
                </a:extLst>
              </a:tr>
              <a:tr h="171145">
                <a:tc>
                  <a:txBody>
                    <a:bodyPr/>
                    <a:lstStyle/>
                    <a:p>
                      <a:pPr algn="l" fontAlgn="b"/>
                      <a:r>
                        <a:rPr lang="en-US" sz="900" b="0" i="0" u="none" strike="noStrike">
                          <a:solidFill>
                            <a:srgbClr val="000000"/>
                          </a:solidFill>
                          <a:effectLst/>
                          <a:latin typeface="Calibri" panose="020F0502020204030204" pitchFamily="34" charset="0"/>
                        </a:rPr>
                        <a:t>Observations</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44</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399914385"/>
                  </a:ext>
                </a:extLst>
              </a:tr>
              <a:tr h="110416">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028686342"/>
                  </a:ext>
                </a:extLst>
              </a:tr>
              <a:tr h="171145">
                <a:tc>
                  <a:txBody>
                    <a:bodyPr/>
                    <a:lstStyle/>
                    <a:p>
                      <a:pPr algn="l" fontAlgn="b"/>
                      <a:r>
                        <a:rPr lang="en-US" sz="900" b="0" i="0" u="none" strike="noStrike">
                          <a:solidFill>
                            <a:srgbClr val="000000"/>
                          </a:solidFill>
                          <a:effectLst/>
                          <a:latin typeface="Calibri" panose="020F0502020204030204" pitchFamily="34" charset="0"/>
                        </a:rPr>
                        <a:t>ANOVA</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066612153"/>
                  </a:ext>
                </a:extLst>
              </a:tr>
              <a:tr h="171145">
                <a:tc>
                  <a:txBody>
                    <a:bodyPr/>
                    <a:lstStyle/>
                    <a:p>
                      <a:pPr algn="ctr" fontAlgn="b"/>
                      <a:r>
                        <a:rPr lang="en-US" sz="900" b="0" i="1" u="none" strike="noStrike">
                          <a:solidFill>
                            <a:srgbClr val="000000"/>
                          </a:solidFill>
                          <a:effectLst/>
                          <a:latin typeface="Calibri" panose="020F0502020204030204" pitchFamily="34" charset="0"/>
                        </a:rPr>
                        <a:t> </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df</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SS</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MS</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F</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Significance F</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692996415"/>
                  </a:ext>
                </a:extLst>
              </a:tr>
              <a:tr h="171145">
                <a:tc>
                  <a:txBody>
                    <a:bodyPr/>
                    <a:lstStyle/>
                    <a:p>
                      <a:pPr algn="l" fontAlgn="b"/>
                      <a:r>
                        <a:rPr lang="en-US" sz="900" b="0" i="0" u="none" strike="noStrike">
                          <a:solidFill>
                            <a:srgbClr val="000000"/>
                          </a:solidFill>
                          <a:effectLst/>
                          <a:latin typeface="Calibri" panose="020F0502020204030204" pitchFamily="34" charset="0"/>
                        </a:rPr>
                        <a:t>Regression</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5</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72.07993364</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14.41598673</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4.798170949</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0.00169664</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523919436"/>
                  </a:ext>
                </a:extLst>
              </a:tr>
              <a:tr h="171145">
                <a:tc>
                  <a:txBody>
                    <a:bodyPr/>
                    <a:lstStyle/>
                    <a:p>
                      <a:pPr algn="l" fontAlgn="b"/>
                      <a:r>
                        <a:rPr lang="en-US" sz="900" b="0" i="0" u="none" strike="noStrike">
                          <a:solidFill>
                            <a:srgbClr val="000000"/>
                          </a:solidFill>
                          <a:effectLst/>
                          <a:latin typeface="Calibri" panose="020F0502020204030204" pitchFamily="34" charset="0"/>
                        </a:rPr>
                        <a:t>Residual</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38</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114.1700664</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3.004475431</a:t>
                      </a: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018785997"/>
                  </a:ext>
                </a:extLst>
              </a:tr>
              <a:tr h="171145">
                <a:tc>
                  <a:txBody>
                    <a:bodyPr/>
                    <a:lstStyle/>
                    <a:p>
                      <a:pPr algn="l" fontAlgn="b"/>
                      <a:r>
                        <a:rPr lang="en-US" sz="900" b="0" i="0" u="none" strike="noStrike">
                          <a:solidFill>
                            <a:srgbClr val="000000"/>
                          </a:solidFill>
                          <a:effectLst/>
                          <a:latin typeface="Calibri" panose="020F0502020204030204" pitchFamily="34" charset="0"/>
                        </a:rPr>
                        <a:t>Total</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43</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186.25</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900" b="0" i="0" u="none" strike="noStrike">
                          <a:solidFill>
                            <a:srgbClr val="000000"/>
                          </a:solidFill>
                          <a:effectLst/>
                          <a:latin typeface="Calibri" panose="020F0502020204030204" pitchFamily="34" charset="0"/>
                        </a:rPr>
                        <a:t> </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3486498416"/>
                  </a:ext>
                </a:extLst>
              </a:tr>
              <a:tr h="110416">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13609874"/>
                  </a:ext>
                </a:extLst>
              </a:tr>
              <a:tr h="171145">
                <a:tc>
                  <a:txBody>
                    <a:bodyPr/>
                    <a:lstStyle/>
                    <a:p>
                      <a:pPr algn="ctr" fontAlgn="b"/>
                      <a:r>
                        <a:rPr lang="en-US" sz="900" b="0" i="1" u="none" strike="noStrike">
                          <a:solidFill>
                            <a:srgbClr val="000000"/>
                          </a:solidFill>
                          <a:effectLst/>
                          <a:latin typeface="Calibri" panose="020F0502020204030204" pitchFamily="34" charset="0"/>
                        </a:rPr>
                        <a:t> </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Coefficients</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Standard Error</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t Stat</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P-value</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tc>
                  <a:txBody>
                    <a:bodyPr/>
                    <a:lstStyle/>
                    <a:p>
                      <a:pPr algn="ctr" fontAlgn="b"/>
                      <a:r>
                        <a:rPr lang="en-US" sz="900" b="0" i="1" u="none" strike="noStrike">
                          <a:solidFill>
                            <a:srgbClr val="000000"/>
                          </a:solidFill>
                          <a:effectLst/>
                          <a:latin typeface="Calibri" panose="020F0502020204030204" pitchFamily="34" charset="0"/>
                        </a:rPr>
                        <a:t>Lower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Upper 95%</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Lower 95.0%</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900" b="0" i="1" u="none" strike="noStrike">
                          <a:solidFill>
                            <a:srgbClr val="000000"/>
                          </a:solidFill>
                          <a:effectLst/>
                          <a:latin typeface="Calibri" panose="020F0502020204030204" pitchFamily="34" charset="0"/>
                        </a:rPr>
                        <a:t>Upper 95.0%</a:t>
                      </a:r>
                    </a:p>
                  </a:txBody>
                  <a:tcPr marL="0" marR="0" marT="0"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55349692"/>
                  </a:ext>
                </a:extLst>
              </a:tr>
              <a:tr h="171145">
                <a:tc>
                  <a:txBody>
                    <a:bodyPr/>
                    <a:lstStyle/>
                    <a:p>
                      <a:pPr algn="l" fontAlgn="b"/>
                      <a:r>
                        <a:rPr lang="en-US" sz="900" b="0" i="0" u="none" strike="noStrike">
                          <a:solidFill>
                            <a:srgbClr val="000000"/>
                          </a:solidFill>
                          <a:effectLst/>
                          <a:latin typeface="Calibri" panose="020F0502020204030204" pitchFamily="34" charset="0"/>
                        </a:rPr>
                        <a:t>Intercept</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3.960890715</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0.471793735</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8.395386414</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0.0000</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3.00579423</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4.915987199</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3.00579423</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900" b="0" i="0" u="none" strike="noStrike">
                          <a:solidFill>
                            <a:srgbClr val="000000"/>
                          </a:solidFill>
                          <a:effectLst/>
                          <a:latin typeface="Calibri" panose="020F0502020204030204" pitchFamily="34" charset="0"/>
                        </a:rPr>
                        <a:t>4.915987199</a:t>
                      </a:r>
                    </a:p>
                  </a:txBody>
                  <a:tcPr marL="0" marR="0" marT="0"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998848966"/>
                  </a:ext>
                </a:extLst>
              </a:tr>
              <a:tr h="171145">
                <a:tc>
                  <a:txBody>
                    <a:bodyPr/>
                    <a:lstStyle/>
                    <a:p>
                      <a:pPr algn="l" fontAlgn="b"/>
                      <a:r>
                        <a:rPr lang="en-US" sz="900" b="0" i="0" u="none" strike="noStrike">
                          <a:solidFill>
                            <a:srgbClr val="000000"/>
                          </a:solidFill>
                          <a:effectLst/>
                          <a:latin typeface="Calibri" panose="020F0502020204030204" pitchFamily="34" charset="0"/>
                        </a:rPr>
                        <a:t>Take out</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0.035756135</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0.025000449</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1.430219736</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0.1608</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-0.0148546</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0.086366897</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-0.0148546</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0.086366897</a:t>
                      </a:r>
                    </a:p>
                  </a:txBody>
                  <a:tcPr marL="0" marR="0" marT="0" marB="0" anchor="b">
                    <a:lnL>
                      <a:noFill/>
                    </a:lnL>
                    <a:lnR>
                      <a:noFill/>
                    </a:lnR>
                    <a:lnT>
                      <a:noFill/>
                    </a:lnT>
                    <a:lnB>
                      <a:noFill/>
                    </a:lnB>
                  </a:tcPr>
                </a:tc>
                <a:extLst>
                  <a:ext uri="{0D108BD9-81ED-4DB2-BD59-A6C34878D82A}">
                    <a16:rowId xmlns:a16="http://schemas.microsoft.com/office/drawing/2014/main" val="3611830797"/>
                  </a:ext>
                </a:extLst>
              </a:tr>
              <a:tr h="171145">
                <a:tc>
                  <a:txBody>
                    <a:bodyPr/>
                    <a:lstStyle/>
                    <a:p>
                      <a:pPr algn="l" fontAlgn="b"/>
                      <a:r>
                        <a:rPr lang="en-US" sz="900" b="0" i="0" u="none" strike="noStrike">
                          <a:solidFill>
                            <a:srgbClr val="000000"/>
                          </a:solidFill>
                          <a:effectLst/>
                          <a:latin typeface="Calibri" panose="020F0502020204030204" pitchFamily="34" charset="0"/>
                        </a:rPr>
                        <a:t>Dine In </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0.013127444</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0.008707594</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1.507585555</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0.1399</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-0.0045002</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0.030755047</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-0.0045002</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0.030755047</a:t>
                      </a:r>
                    </a:p>
                  </a:txBody>
                  <a:tcPr marL="0" marR="0" marT="0" marB="0" anchor="b">
                    <a:lnL>
                      <a:noFill/>
                    </a:lnL>
                    <a:lnR>
                      <a:noFill/>
                    </a:lnR>
                    <a:lnT>
                      <a:noFill/>
                    </a:lnT>
                    <a:lnB>
                      <a:noFill/>
                    </a:lnB>
                  </a:tcPr>
                </a:tc>
                <a:extLst>
                  <a:ext uri="{0D108BD9-81ED-4DB2-BD59-A6C34878D82A}">
                    <a16:rowId xmlns:a16="http://schemas.microsoft.com/office/drawing/2014/main" val="3803101350"/>
                  </a:ext>
                </a:extLst>
              </a:tr>
              <a:tr h="171145">
                <a:tc>
                  <a:txBody>
                    <a:bodyPr/>
                    <a:lstStyle/>
                    <a:p>
                      <a:pPr algn="l" fontAlgn="b"/>
                      <a:r>
                        <a:rPr lang="en-US" sz="900" b="0" i="0" u="none" strike="noStrike">
                          <a:solidFill>
                            <a:srgbClr val="000000"/>
                          </a:solidFill>
                          <a:effectLst/>
                          <a:latin typeface="Calibri" panose="020F0502020204030204" pitchFamily="34" charset="0"/>
                        </a:rPr>
                        <a:t>Amazon</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-0.008501264</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0.003552241</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-2.39321139</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0.0217</a:t>
                      </a:r>
                    </a:p>
                  </a:txBody>
                  <a:tcPr marL="0" marR="0" marT="0" marB="0" anchor="b">
                    <a:lnL>
                      <a:noFill/>
                    </a:lnL>
                    <a:lnR>
                      <a:noFill/>
                    </a:lnR>
                    <a:lnT>
                      <a:noFill/>
                    </a:lnT>
                    <a:lnB>
                      <a:noFill/>
                    </a:lnB>
                    <a:solidFill>
                      <a:srgbClr val="FFFF00"/>
                    </a:solidFill>
                  </a:tcPr>
                </a:tc>
                <a:tc>
                  <a:txBody>
                    <a:bodyPr/>
                    <a:lstStyle/>
                    <a:p>
                      <a:pPr algn="r" fontAlgn="b"/>
                      <a:r>
                        <a:rPr lang="en-US" sz="900" b="0" i="0" u="none" strike="noStrike">
                          <a:solidFill>
                            <a:srgbClr val="000000"/>
                          </a:solidFill>
                          <a:effectLst/>
                          <a:latin typeface="Calibri" panose="020F0502020204030204" pitchFamily="34" charset="0"/>
                        </a:rPr>
                        <a:t>-0.0156924</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-0.001310128</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-0.0156924</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-0.00131013</a:t>
                      </a:r>
                    </a:p>
                  </a:txBody>
                  <a:tcPr marL="0" marR="0" marT="0" marB="0" anchor="b">
                    <a:lnL>
                      <a:noFill/>
                    </a:lnL>
                    <a:lnR>
                      <a:noFill/>
                    </a:lnR>
                    <a:lnT>
                      <a:noFill/>
                    </a:lnT>
                    <a:lnB>
                      <a:noFill/>
                    </a:lnB>
                  </a:tcPr>
                </a:tc>
                <a:extLst>
                  <a:ext uri="{0D108BD9-81ED-4DB2-BD59-A6C34878D82A}">
                    <a16:rowId xmlns:a16="http://schemas.microsoft.com/office/drawing/2014/main" val="2975794096"/>
                  </a:ext>
                </a:extLst>
              </a:tr>
              <a:tr h="171145">
                <a:tc>
                  <a:txBody>
                    <a:bodyPr/>
                    <a:lstStyle/>
                    <a:p>
                      <a:pPr algn="l" fontAlgn="b"/>
                      <a:r>
                        <a:rPr lang="en-US" sz="900" b="0" i="0" u="none" strike="noStrike">
                          <a:solidFill>
                            <a:srgbClr val="000000"/>
                          </a:solidFill>
                          <a:effectLst/>
                          <a:latin typeface="Calibri" panose="020F0502020204030204" pitchFamily="34" charset="0"/>
                        </a:rPr>
                        <a:t>Mall</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-0.012944445</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0.005836769</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-2.21774145</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0.0326</a:t>
                      </a:r>
                    </a:p>
                  </a:txBody>
                  <a:tcPr marL="0" marR="0" marT="0" marB="0" anchor="b">
                    <a:lnL>
                      <a:noFill/>
                    </a:lnL>
                    <a:lnR>
                      <a:noFill/>
                    </a:lnR>
                    <a:lnT>
                      <a:noFill/>
                    </a:lnT>
                    <a:lnB>
                      <a:noFill/>
                    </a:lnB>
                    <a:solidFill>
                      <a:srgbClr val="FFFF00"/>
                    </a:solidFill>
                  </a:tcPr>
                </a:tc>
                <a:tc>
                  <a:txBody>
                    <a:bodyPr/>
                    <a:lstStyle/>
                    <a:p>
                      <a:pPr algn="r" fontAlgn="b"/>
                      <a:r>
                        <a:rPr lang="en-US" sz="900" b="0" i="0" u="none" strike="noStrike">
                          <a:solidFill>
                            <a:srgbClr val="000000"/>
                          </a:solidFill>
                          <a:effectLst/>
                          <a:latin typeface="Calibri" panose="020F0502020204030204" pitchFamily="34" charset="0"/>
                        </a:rPr>
                        <a:t>-0.0247604</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-0.001128524</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-0.0247604</a:t>
                      </a:r>
                    </a:p>
                  </a:txBody>
                  <a:tcPr marL="0" marR="0" marT="0" marB="0" anchor="b">
                    <a:lnL>
                      <a:noFill/>
                    </a:lnL>
                    <a:lnR>
                      <a:noFill/>
                    </a:lnR>
                    <a:lnT>
                      <a:noFill/>
                    </a:lnT>
                    <a:lnB>
                      <a:noFill/>
                    </a:lnB>
                  </a:tcPr>
                </a:tc>
                <a:tc>
                  <a:txBody>
                    <a:bodyPr/>
                    <a:lstStyle/>
                    <a:p>
                      <a:pPr algn="r" fontAlgn="b"/>
                      <a:r>
                        <a:rPr lang="en-US" sz="900" b="0" i="0" u="none" strike="noStrike">
                          <a:solidFill>
                            <a:srgbClr val="000000"/>
                          </a:solidFill>
                          <a:effectLst/>
                          <a:latin typeface="Calibri" panose="020F0502020204030204" pitchFamily="34" charset="0"/>
                        </a:rPr>
                        <a:t>-0.00112852</a:t>
                      </a:r>
                    </a:p>
                  </a:txBody>
                  <a:tcPr marL="0" marR="0" marT="0" marB="0" anchor="b">
                    <a:lnL>
                      <a:noFill/>
                    </a:lnL>
                    <a:lnR>
                      <a:noFill/>
                    </a:lnR>
                    <a:lnT>
                      <a:noFill/>
                    </a:lnT>
                    <a:lnB>
                      <a:noFill/>
                    </a:lnB>
                  </a:tcPr>
                </a:tc>
                <a:extLst>
                  <a:ext uri="{0D108BD9-81ED-4DB2-BD59-A6C34878D82A}">
                    <a16:rowId xmlns:a16="http://schemas.microsoft.com/office/drawing/2014/main" val="3093296053"/>
                  </a:ext>
                </a:extLst>
              </a:tr>
              <a:tr h="171145">
                <a:tc>
                  <a:txBody>
                    <a:bodyPr/>
                    <a:lstStyle/>
                    <a:p>
                      <a:pPr algn="l" fontAlgn="b"/>
                      <a:r>
                        <a:rPr lang="en-US" sz="900" b="0" i="0" u="none" strike="noStrike">
                          <a:solidFill>
                            <a:srgbClr val="000000"/>
                          </a:solidFill>
                          <a:effectLst/>
                          <a:latin typeface="Calibri" panose="020F0502020204030204" pitchFamily="34" charset="0"/>
                        </a:rPr>
                        <a:t>Target</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-0.025603815</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0.009706452</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-2.63781404</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0.0120</a:t>
                      </a:r>
                    </a:p>
                  </a:txBody>
                  <a:tcPr marL="0" marR="0" marT="0" marB="0" anchor="b">
                    <a:lnL>
                      <a:noFill/>
                    </a:lnL>
                    <a:lnR>
                      <a:noFill/>
                    </a:lnR>
                    <a:lnT>
                      <a:noFill/>
                    </a:lnT>
                    <a:lnB w="12700" cap="flat" cmpd="sng" algn="ctr">
                      <a:solidFill>
                        <a:srgbClr val="000000"/>
                      </a:solidFill>
                      <a:prstDash val="solid"/>
                      <a:round/>
                      <a:headEnd type="none" w="med" len="med"/>
                      <a:tailEnd type="none" w="med" len="med"/>
                    </a:lnB>
                    <a:solidFill>
                      <a:srgbClr val="FFFF00"/>
                    </a:solidFill>
                  </a:tcPr>
                </a:tc>
                <a:tc>
                  <a:txBody>
                    <a:bodyPr/>
                    <a:lstStyle/>
                    <a:p>
                      <a:pPr algn="r" fontAlgn="b"/>
                      <a:r>
                        <a:rPr lang="en-US" sz="900" b="0" i="0" u="none" strike="noStrike">
                          <a:solidFill>
                            <a:srgbClr val="000000"/>
                          </a:solidFill>
                          <a:effectLst/>
                          <a:latin typeface="Calibri" panose="020F0502020204030204" pitchFamily="34" charset="0"/>
                        </a:rPr>
                        <a:t>-0.0452535</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-0.005954131</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-0.0452535</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900" b="0" i="0" u="none" strike="noStrike">
                          <a:solidFill>
                            <a:srgbClr val="000000"/>
                          </a:solidFill>
                          <a:effectLst/>
                          <a:latin typeface="Calibri" panose="020F0502020204030204" pitchFamily="34" charset="0"/>
                        </a:rPr>
                        <a:t>-0.00595413</a:t>
                      </a:r>
                    </a:p>
                  </a:txBody>
                  <a:tcPr marL="0" marR="0" marT="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01388824"/>
                  </a:ext>
                </a:extLst>
              </a:tr>
              <a:tr h="110416">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334504511"/>
                  </a:ext>
                </a:extLst>
              </a:tr>
              <a:tr h="171145">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r>
                        <a:rPr lang="en-US" sz="900" b="0" i="0" u="none" strike="noStrike">
                          <a:solidFill>
                            <a:srgbClr val="000000"/>
                          </a:solidFill>
                          <a:effectLst/>
                          <a:latin typeface="Calibri" panose="020F0502020204030204" pitchFamily="34" charset="0"/>
                        </a:rPr>
                        <a:t>alpha=0.05</a:t>
                      </a: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a:solidFill>
                          <a:srgbClr val="000000"/>
                        </a:solidFill>
                        <a:effectLst/>
                        <a:latin typeface="Calibri" panose="020F0502020204030204" pitchFamily="34" charset="0"/>
                      </a:endParaRPr>
                    </a:p>
                  </a:txBody>
                  <a:tcPr marL="0" marR="0" marT="0" marB="0" anchor="b">
                    <a:lnL>
                      <a:noFill/>
                    </a:lnL>
                    <a:lnR>
                      <a:noFill/>
                    </a:lnR>
                    <a:lnT>
                      <a:noFill/>
                    </a:lnT>
                    <a:lnB>
                      <a:noFill/>
                    </a:lnB>
                  </a:tcPr>
                </a:tc>
                <a:tc>
                  <a:txBody>
                    <a:bodyPr/>
                    <a:lstStyle/>
                    <a:p>
                      <a:pPr algn="l" fontAlgn="b"/>
                      <a:endParaRPr lang="en-US" sz="900" b="0" i="0" u="none" strike="noStrike" dirty="0">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1850060299"/>
                  </a:ext>
                </a:extLst>
              </a:tr>
            </a:tbl>
          </a:graphicData>
        </a:graphic>
      </p:graphicFrame>
      <p:sp>
        <p:nvSpPr>
          <p:cNvPr id="70" name="Oval Callout 69">
            <a:extLst>
              <a:ext uri="{FF2B5EF4-FFF2-40B4-BE49-F238E27FC236}">
                <a16:creationId xmlns:a16="http://schemas.microsoft.com/office/drawing/2014/main" id="{38134A30-95E7-DF42-A31F-5B5378DFDEEF}"/>
              </a:ext>
            </a:extLst>
          </p:cNvPr>
          <p:cNvSpPr/>
          <p:nvPr/>
        </p:nvSpPr>
        <p:spPr>
          <a:xfrm>
            <a:off x="4537544" y="379140"/>
            <a:ext cx="1898499" cy="932914"/>
          </a:xfrm>
          <a:prstGeom prst="wedgeEllipse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defTabSz="457200"/>
            <a:r>
              <a:rPr lang="en-US" sz="1050" dirty="0">
                <a:solidFill>
                  <a:prstClr val="white"/>
                </a:solidFill>
                <a:latin typeface="Arial" panose="020B0604020202020204" pitchFamily="34" charset="0"/>
                <a:cs typeface="Arial" panose="020B0604020202020204" pitchFamily="34" charset="0"/>
              </a:rPr>
              <a:t>Correlation is at .6 showing that there is a correlati0on between the variables.</a:t>
            </a:r>
          </a:p>
        </p:txBody>
      </p:sp>
      <p:sp>
        <p:nvSpPr>
          <p:cNvPr id="72" name="TextBox 71">
            <a:extLst>
              <a:ext uri="{FF2B5EF4-FFF2-40B4-BE49-F238E27FC236}">
                <a16:creationId xmlns:a16="http://schemas.microsoft.com/office/drawing/2014/main" id="{458BC62B-D759-EE4E-98C6-FEAD2FC82B75}"/>
              </a:ext>
            </a:extLst>
          </p:cNvPr>
          <p:cNvSpPr txBox="1"/>
          <p:nvPr/>
        </p:nvSpPr>
        <p:spPr>
          <a:xfrm>
            <a:off x="5218456" y="5244316"/>
            <a:ext cx="5437707" cy="1569660"/>
          </a:xfrm>
          <a:prstGeom prst="rect">
            <a:avLst/>
          </a:prstGeom>
          <a:noFill/>
        </p:spPr>
        <p:txBody>
          <a:bodyPr wrap="none" rtlCol="0">
            <a:spAutoFit/>
          </a:bodyPr>
          <a:lstStyle/>
          <a:p>
            <a:pPr defTabSz="457200"/>
            <a:r>
              <a:rPr lang="en-US" sz="1200" dirty="0">
                <a:solidFill>
                  <a:prstClr val="white"/>
                </a:solidFill>
                <a:latin typeface="Arial" panose="020B0604020202020204" pitchFamily="34" charset="0"/>
                <a:cs typeface="Arial" panose="020B0604020202020204" pitchFamily="34" charset="0"/>
              </a:rPr>
              <a:t>Looking at the regression model we see that the most significant </a:t>
            </a:r>
          </a:p>
          <a:p>
            <a:pPr defTabSz="457200"/>
            <a:r>
              <a:rPr lang="en-US" sz="1200" dirty="0">
                <a:solidFill>
                  <a:prstClr val="white"/>
                </a:solidFill>
                <a:latin typeface="Arial" panose="020B0604020202020204" pitchFamily="34" charset="0"/>
                <a:cs typeface="Arial" panose="020B0604020202020204" pitchFamily="34" charset="0"/>
              </a:rPr>
              <a:t>spending variables are the Mall, Amazon, and Target. Each variable</a:t>
            </a:r>
          </a:p>
          <a:p>
            <a:pPr defTabSz="457200"/>
            <a:r>
              <a:rPr lang="en-US" sz="1200" dirty="0">
                <a:solidFill>
                  <a:prstClr val="white"/>
                </a:solidFill>
                <a:latin typeface="Arial" panose="020B0604020202020204" pitchFamily="34" charset="0"/>
                <a:cs typeface="Arial" panose="020B0604020202020204" pitchFamily="34" charset="0"/>
              </a:rPr>
              <a:t> has a p-value less than the alpha of 0.05. The food variables however,</a:t>
            </a:r>
          </a:p>
          <a:p>
            <a:pPr defTabSz="457200"/>
            <a:r>
              <a:rPr lang="en-US" sz="1200" dirty="0">
                <a:solidFill>
                  <a:prstClr val="white"/>
                </a:solidFill>
                <a:latin typeface="Arial" panose="020B0604020202020204" pitchFamily="34" charset="0"/>
                <a:cs typeface="Arial" panose="020B0604020202020204" pitchFamily="34" charset="0"/>
              </a:rPr>
              <a:t> do not have a low p-value and thus  do not show a direct correlation </a:t>
            </a:r>
          </a:p>
          <a:p>
            <a:pPr defTabSz="457200"/>
            <a:r>
              <a:rPr lang="en-US" sz="1200" dirty="0">
                <a:solidFill>
                  <a:prstClr val="white"/>
                </a:solidFill>
                <a:latin typeface="Arial" panose="020B0604020202020204" pitchFamily="34" charset="0"/>
                <a:cs typeface="Arial" panose="020B0604020202020204" pitchFamily="34" charset="0"/>
              </a:rPr>
              <a:t>between spending on weekends or the weekdays. In the improve phase I will </a:t>
            </a:r>
          </a:p>
          <a:p>
            <a:pPr defTabSz="457200"/>
            <a:r>
              <a:rPr lang="en-US" sz="1200" dirty="0">
                <a:solidFill>
                  <a:prstClr val="white"/>
                </a:solidFill>
                <a:latin typeface="Arial" panose="020B0604020202020204" pitchFamily="34" charset="0"/>
                <a:cs typeface="Arial" panose="020B0604020202020204" pitchFamily="34" charset="0"/>
              </a:rPr>
              <a:t>focus on spending patterns during the week on miscellaneous shopping </a:t>
            </a:r>
          </a:p>
          <a:p>
            <a:pPr defTabSz="457200"/>
            <a:r>
              <a:rPr lang="en-US" sz="1200" dirty="0">
                <a:solidFill>
                  <a:prstClr val="white"/>
                </a:solidFill>
                <a:latin typeface="Arial" panose="020B0604020202020204" pitchFamily="34" charset="0"/>
                <a:cs typeface="Arial" panose="020B0604020202020204" pitchFamily="34" charset="0"/>
              </a:rPr>
              <a:t>rather than dining out. The Multiple R value is at .62 indicating that there</a:t>
            </a:r>
          </a:p>
          <a:p>
            <a:pPr defTabSz="457200"/>
            <a:r>
              <a:rPr lang="en-US" sz="1200" dirty="0">
                <a:solidFill>
                  <a:prstClr val="white"/>
                </a:solidFill>
                <a:latin typeface="Arial" panose="020B0604020202020204" pitchFamily="34" charset="0"/>
                <a:cs typeface="Arial" panose="020B0604020202020204" pitchFamily="34" charset="0"/>
              </a:rPr>
              <a:t> is strong correlation.</a:t>
            </a:r>
          </a:p>
        </p:txBody>
      </p:sp>
    </p:spTree>
    <p:extLst>
      <p:ext uri="{BB962C8B-B14F-4D97-AF65-F5344CB8AC3E}">
        <p14:creationId xmlns:p14="http://schemas.microsoft.com/office/powerpoint/2010/main" val="40811687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2"/>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3BB5D57-6178-4F62-B472-0312F6D95A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prstClr val="white"/>
              </a:solidFill>
              <a:latin typeface="Rockwell" panose="02060603020205020403"/>
            </a:endParaRPr>
          </a:p>
        </p:txBody>
      </p:sp>
      <p:grpSp>
        <p:nvGrpSpPr>
          <p:cNvPr id="15" name="Group 14">
            <a:extLst>
              <a:ext uri="{FF2B5EF4-FFF2-40B4-BE49-F238E27FC236}">
                <a16:creationId xmlns:a16="http://schemas.microsoft.com/office/drawing/2014/main" id="{4800B320-C486-4967-AFB8-58E3EBDA9E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08533" y="0"/>
            <a:ext cx="9438087" cy="6853238"/>
            <a:chOff x="-417513" y="0"/>
            <a:chExt cx="12584114" cy="6853238"/>
          </a:xfrm>
        </p:grpSpPr>
        <p:sp>
          <p:nvSpPr>
            <p:cNvPr id="16" name="Freeform 5">
              <a:extLst>
                <a:ext uri="{FF2B5EF4-FFF2-40B4-BE49-F238E27FC236}">
                  <a16:creationId xmlns:a16="http://schemas.microsoft.com/office/drawing/2014/main" id="{B6E6BEB2-753A-4253-9BE2-9E569A8A5E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6">
              <a:extLst>
                <a:ext uri="{FF2B5EF4-FFF2-40B4-BE49-F238E27FC236}">
                  <a16:creationId xmlns:a16="http://schemas.microsoft.com/office/drawing/2014/main" id="{196A6026-E2E2-4401-BB72-F8314907A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7">
              <a:extLst>
                <a:ext uri="{FF2B5EF4-FFF2-40B4-BE49-F238E27FC236}">
                  <a16:creationId xmlns:a16="http://schemas.microsoft.com/office/drawing/2014/main" id="{C852B828-3E4B-4404-AEE7-815B0B6EE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8">
              <a:extLst>
                <a:ext uri="{FF2B5EF4-FFF2-40B4-BE49-F238E27FC236}">
                  <a16:creationId xmlns:a16="http://schemas.microsoft.com/office/drawing/2014/main" id="{B2BAC571-023A-4027-9689-5A7375FE53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9">
              <a:extLst>
                <a:ext uri="{FF2B5EF4-FFF2-40B4-BE49-F238E27FC236}">
                  <a16:creationId xmlns:a16="http://schemas.microsoft.com/office/drawing/2014/main" id="{6BB424FB-2158-48AB-9A28-A11889AA5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1" name="Freeform 10">
              <a:extLst>
                <a:ext uri="{FF2B5EF4-FFF2-40B4-BE49-F238E27FC236}">
                  <a16:creationId xmlns:a16="http://schemas.microsoft.com/office/drawing/2014/main" id="{BE5FA512-D3FE-4F91-AE23-51DAAAA74E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2" name="Freeform 11">
              <a:extLst>
                <a:ext uri="{FF2B5EF4-FFF2-40B4-BE49-F238E27FC236}">
                  <a16:creationId xmlns:a16="http://schemas.microsoft.com/office/drawing/2014/main" id="{83CF3A0A-06AA-4987-8182-4F86E662E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2">
              <a:extLst>
                <a:ext uri="{FF2B5EF4-FFF2-40B4-BE49-F238E27FC236}">
                  <a16:creationId xmlns:a16="http://schemas.microsoft.com/office/drawing/2014/main" id="{969C6F15-1F6D-46D5-8C47-3FBC312536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3">
              <a:extLst>
                <a:ext uri="{FF2B5EF4-FFF2-40B4-BE49-F238E27FC236}">
                  <a16:creationId xmlns:a16="http://schemas.microsoft.com/office/drawing/2014/main" id="{01E2B94D-4E93-4C11-A1FC-B3A6E8CC5F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4">
              <a:extLst>
                <a:ext uri="{FF2B5EF4-FFF2-40B4-BE49-F238E27FC236}">
                  <a16:creationId xmlns:a16="http://schemas.microsoft.com/office/drawing/2014/main" id="{F47C1110-8C08-4C26-BD0D-3083BFAC1D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5">
              <a:extLst>
                <a:ext uri="{FF2B5EF4-FFF2-40B4-BE49-F238E27FC236}">
                  <a16:creationId xmlns:a16="http://schemas.microsoft.com/office/drawing/2014/main" id="{3085CEBC-D1F5-4F82-93C8-8ED38B7CBE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16">
              <a:extLst>
                <a:ext uri="{FF2B5EF4-FFF2-40B4-BE49-F238E27FC236}">
                  <a16:creationId xmlns:a16="http://schemas.microsoft.com/office/drawing/2014/main" id="{3ED8F25D-E867-46B6-A62D-3B21147680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17">
              <a:extLst>
                <a:ext uri="{FF2B5EF4-FFF2-40B4-BE49-F238E27FC236}">
                  <a16:creationId xmlns:a16="http://schemas.microsoft.com/office/drawing/2014/main" id="{6BB81545-0C01-4B56-BADD-6B7D5B72AF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18">
              <a:extLst>
                <a:ext uri="{FF2B5EF4-FFF2-40B4-BE49-F238E27FC236}">
                  <a16:creationId xmlns:a16="http://schemas.microsoft.com/office/drawing/2014/main" id="{A1574FCC-646A-4771-AB54-A44212F198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0" name="Freeform 19">
              <a:extLst>
                <a:ext uri="{FF2B5EF4-FFF2-40B4-BE49-F238E27FC236}">
                  <a16:creationId xmlns:a16="http://schemas.microsoft.com/office/drawing/2014/main" id="{A56CC2BC-E51D-4A79-AA80-770FAA7844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1" name="Freeform 20">
              <a:extLst>
                <a:ext uri="{FF2B5EF4-FFF2-40B4-BE49-F238E27FC236}">
                  <a16:creationId xmlns:a16="http://schemas.microsoft.com/office/drawing/2014/main" id="{C95E0495-B7F8-44C5-AD1F-5F3C8633E3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2" name="Freeform 21">
              <a:extLst>
                <a:ext uri="{FF2B5EF4-FFF2-40B4-BE49-F238E27FC236}">
                  <a16:creationId xmlns:a16="http://schemas.microsoft.com/office/drawing/2014/main" id="{28C1E7AA-A198-498A-9426-7632D7AA3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33" name="Freeform 22">
              <a:extLst>
                <a:ext uri="{FF2B5EF4-FFF2-40B4-BE49-F238E27FC236}">
                  <a16:creationId xmlns:a16="http://schemas.microsoft.com/office/drawing/2014/main" id="{96410611-0DF8-42D3-91B1-B87AE692EB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4" name="Freeform 23">
              <a:extLst>
                <a:ext uri="{FF2B5EF4-FFF2-40B4-BE49-F238E27FC236}">
                  <a16:creationId xmlns:a16="http://schemas.microsoft.com/office/drawing/2014/main" id="{EACF821F-24B2-49B5-8688-744B0EADF0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5" name="Freeform 24">
              <a:extLst>
                <a:ext uri="{FF2B5EF4-FFF2-40B4-BE49-F238E27FC236}">
                  <a16:creationId xmlns:a16="http://schemas.microsoft.com/office/drawing/2014/main" id="{418BD791-FEEE-4A18-A5EF-F3815F184C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6" name="Freeform 25">
              <a:extLst>
                <a:ext uri="{FF2B5EF4-FFF2-40B4-BE49-F238E27FC236}">
                  <a16:creationId xmlns:a16="http://schemas.microsoft.com/office/drawing/2014/main" id="{D5D16C8F-EA4F-447C-934A-06E7BFAE92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2" name="Title 1">
            <a:extLst>
              <a:ext uri="{FF2B5EF4-FFF2-40B4-BE49-F238E27FC236}">
                <a16:creationId xmlns:a16="http://schemas.microsoft.com/office/drawing/2014/main" id="{7B5DC7E3-BBBF-6549-86CC-7F3588F0CE83}"/>
              </a:ext>
            </a:extLst>
          </p:cNvPr>
          <p:cNvSpPr>
            <a:spLocks noGrp="1"/>
          </p:cNvSpPr>
          <p:nvPr>
            <p:ph type="title"/>
          </p:nvPr>
        </p:nvSpPr>
        <p:spPr>
          <a:xfrm>
            <a:off x="1733812" y="156291"/>
            <a:ext cx="2926128" cy="1070931"/>
          </a:xfrm>
        </p:spPr>
        <p:txBody>
          <a:bodyPr/>
          <a:lstStyle/>
          <a:p>
            <a:pPr defTabSz="637794"/>
            <a:r>
              <a:rPr lang="en-US" sz="2976" spc="-105" dirty="0"/>
              <a:t>Improve</a:t>
            </a:r>
            <a:endParaRPr lang="en-US" dirty="0"/>
          </a:p>
        </p:txBody>
      </p:sp>
      <p:sp>
        <p:nvSpPr>
          <p:cNvPr id="3" name="Content Placeholder 2">
            <a:extLst>
              <a:ext uri="{FF2B5EF4-FFF2-40B4-BE49-F238E27FC236}">
                <a16:creationId xmlns:a16="http://schemas.microsoft.com/office/drawing/2014/main" id="{510D127E-985B-BE4D-8C69-6862BCCDD6CC}"/>
              </a:ext>
            </a:extLst>
          </p:cNvPr>
          <p:cNvSpPr>
            <a:spLocks noGrp="1"/>
          </p:cNvSpPr>
          <p:nvPr>
            <p:ph sz="half" idx="1"/>
          </p:nvPr>
        </p:nvSpPr>
        <p:spPr>
          <a:xfrm>
            <a:off x="6349417" y="1076387"/>
            <a:ext cx="3834766" cy="5252224"/>
          </a:xfrm>
        </p:spPr>
        <p:txBody>
          <a:bodyPr>
            <a:normAutofit fontScale="40000" lnSpcReduction="20000"/>
          </a:bodyPr>
          <a:lstStyle/>
          <a:p>
            <a:pPr marL="155020" indent="-155020" defTabSz="637794">
              <a:spcBef>
                <a:spcPts val="698"/>
              </a:spcBef>
              <a:defRPr/>
            </a:pPr>
            <a:r>
              <a:rPr lang="en-US" altLang="en-US" sz="3000" kern="0" dirty="0">
                <a:latin typeface="Arial" panose="020B0604020202020204" pitchFamily="34" charset="0"/>
              </a:rPr>
              <a:t>In the improve phase we focused on monitoring how much and how many times we shopped at the mall, Amazon and Target to reduce our daily spending amount. The control cart shows that  while there is still a huge spike in spending on Wednesday, there is a significant decrease in spending on all other days of the week. We chose to place things in the cart and in stead of purchasing them right away we waited until our designated shopping day to see if the item was still there. </a:t>
            </a:r>
          </a:p>
          <a:p>
            <a:pPr marL="155020" indent="-155020" defTabSz="637794">
              <a:spcBef>
                <a:spcPts val="698"/>
              </a:spcBef>
              <a:defRPr/>
            </a:pPr>
            <a:r>
              <a:rPr lang="en-US" altLang="en-US" sz="3000" kern="0" dirty="0">
                <a:latin typeface="Arial" panose="020B0604020202020204" pitchFamily="34" charset="0"/>
              </a:rPr>
              <a:t>While I feel we made a huge improvement decreasing our daily spending amount on Amazon, there is still some improvement to be made. We were able to purchase flights for an out-of-town wedding in August6 so mission accomplished.!</a:t>
            </a:r>
          </a:p>
          <a:p>
            <a:pPr marL="155020" indent="-155020" defTabSz="637794">
              <a:spcBef>
                <a:spcPts val="698"/>
              </a:spcBef>
              <a:defRPr/>
            </a:pPr>
            <a:r>
              <a:rPr lang="en-US" altLang="en-US" sz="3000" kern="0" dirty="0">
                <a:latin typeface="Arial" panose="020B0604020202020204" pitchFamily="34" charset="0"/>
              </a:rPr>
              <a:t>This process taught me a lot about the daily spending habits of my household. Going into this project I thought that I was going to find that most of our money went to take out or dining in. I quickly learned that our Amazon shopping was a bigger problem than a Happy meal. I also thought that we spent most of our money on the weekends, but that is actually when the least amount is spent.</a:t>
            </a:r>
            <a:endParaRPr lang="en-US" altLang="en-US" sz="3000" b="1" kern="0" dirty="0">
              <a:latin typeface="Arial" panose="020B0604020202020204" pitchFamily="34" charset="0"/>
            </a:endParaRPr>
          </a:p>
          <a:p>
            <a:endParaRPr lang="en-US" dirty="0"/>
          </a:p>
        </p:txBody>
      </p:sp>
      <p:graphicFrame>
        <p:nvGraphicFramePr>
          <p:cNvPr id="6" name="Chart 5">
            <a:extLst>
              <a:ext uri="{FF2B5EF4-FFF2-40B4-BE49-F238E27FC236}">
                <a16:creationId xmlns:a16="http://schemas.microsoft.com/office/drawing/2014/main" id="{42CAE3CE-1F2C-FC5A-9EEB-CEABE8F9E640}"/>
              </a:ext>
            </a:extLst>
          </p:cNvPr>
          <p:cNvGraphicFramePr/>
          <p:nvPr/>
        </p:nvGraphicFramePr>
        <p:xfrm>
          <a:off x="1718121" y="932300"/>
          <a:ext cx="4284933" cy="257096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Table 7">
            <a:extLst>
              <a:ext uri="{FF2B5EF4-FFF2-40B4-BE49-F238E27FC236}">
                <a16:creationId xmlns:a16="http://schemas.microsoft.com/office/drawing/2014/main" id="{82F42566-7150-2D49-AA56-61E121E9C745}"/>
              </a:ext>
            </a:extLst>
          </p:cNvPr>
          <p:cNvGraphicFramePr>
            <a:graphicFrameLocks noGrp="1"/>
          </p:cNvGraphicFramePr>
          <p:nvPr/>
        </p:nvGraphicFramePr>
        <p:xfrm>
          <a:off x="6995254" y="3900171"/>
          <a:ext cx="825500" cy="182880"/>
        </p:xfrm>
        <a:graphic>
          <a:graphicData uri="http://schemas.openxmlformats.org/drawingml/2006/table">
            <a:tbl>
              <a:tblPr/>
              <a:tblGrid>
                <a:gridCol w="825500">
                  <a:extLst>
                    <a:ext uri="{9D8B030D-6E8A-4147-A177-3AD203B41FA5}">
                      <a16:colId xmlns:a16="http://schemas.microsoft.com/office/drawing/2014/main" val="1112479250"/>
                    </a:ext>
                  </a:extLst>
                </a:gridCol>
              </a:tblGrid>
              <a:tr h="107156">
                <a:tc>
                  <a:txBody>
                    <a:bodyPr/>
                    <a:lstStyle/>
                    <a:p>
                      <a:pPr algn="l" fontAlgn="b"/>
                      <a:endParaRPr lang="en-US" sz="1200" b="0" i="0" u="none" strike="noStrike" dirty="0">
                        <a:solidFill>
                          <a:srgbClr val="000000"/>
                        </a:solidFill>
                        <a:effectLst/>
                        <a:latin typeface="Calibri" panose="020F0502020204030204" pitchFamily="34" charset="0"/>
                      </a:endParaRPr>
                    </a:p>
                  </a:txBody>
                  <a:tcPr marL="0" marR="0" marT="0" marB="0" anchor="b">
                    <a:lnL>
                      <a:noFill/>
                    </a:lnL>
                    <a:lnR>
                      <a:noFill/>
                    </a:lnR>
                    <a:lnT>
                      <a:noFill/>
                    </a:lnT>
                    <a:lnB>
                      <a:noFill/>
                    </a:lnB>
                  </a:tcPr>
                </a:tc>
                <a:extLst>
                  <a:ext uri="{0D108BD9-81ED-4DB2-BD59-A6C34878D82A}">
                    <a16:rowId xmlns:a16="http://schemas.microsoft.com/office/drawing/2014/main" val="2939534248"/>
                  </a:ext>
                </a:extLst>
              </a:tr>
            </a:tbl>
          </a:graphicData>
        </a:graphic>
      </p:graphicFrame>
      <p:graphicFrame>
        <p:nvGraphicFramePr>
          <p:cNvPr id="37" name="Chart 36">
            <a:extLst>
              <a:ext uri="{FF2B5EF4-FFF2-40B4-BE49-F238E27FC236}">
                <a16:creationId xmlns:a16="http://schemas.microsoft.com/office/drawing/2014/main" id="{CF7C137E-69DF-5ED1-51E0-2220B84A087B}"/>
              </a:ext>
            </a:extLst>
          </p:cNvPr>
          <p:cNvGraphicFramePr/>
          <p:nvPr/>
        </p:nvGraphicFramePr>
        <p:xfrm>
          <a:off x="1685974" y="3656424"/>
          <a:ext cx="4603750" cy="280035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8019740"/>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E8DD8E1A-9945-4DBA-BC40-7A028BF32D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10867" y="0"/>
            <a:ext cx="9438087" cy="6853238"/>
            <a:chOff x="-417513" y="0"/>
            <a:chExt cx="12584114" cy="6853238"/>
          </a:xfrm>
        </p:grpSpPr>
        <p:sp>
          <p:nvSpPr>
            <p:cNvPr id="14" name="Freeform 5">
              <a:extLst>
                <a:ext uri="{FF2B5EF4-FFF2-40B4-BE49-F238E27FC236}">
                  <a16:creationId xmlns:a16="http://schemas.microsoft.com/office/drawing/2014/main" id="{FE1C52F1-9DDF-4839-9B8F-25F7F8D42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 name="Freeform 6">
              <a:extLst>
                <a:ext uri="{FF2B5EF4-FFF2-40B4-BE49-F238E27FC236}">
                  <a16:creationId xmlns:a16="http://schemas.microsoft.com/office/drawing/2014/main" id="{DB25E450-AEBE-4B5B-9CD7-7DDA5128D0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7">
              <a:extLst>
                <a:ext uri="{FF2B5EF4-FFF2-40B4-BE49-F238E27FC236}">
                  <a16:creationId xmlns:a16="http://schemas.microsoft.com/office/drawing/2014/main" id="{D57AF4B2-B19E-4839-9D9C-06AD5370C3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8">
              <a:extLst>
                <a:ext uri="{FF2B5EF4-FFF2-40B4-BE49-F238E27FC236}">
                  <a16:creationId xmlns:a16="http://schemas.microsoft.com/office/drawing/2014/main" id="{2949CEBF-F4A7-44B2-8A3B-22558718F7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8" name="Freeform 9">
              <a:extLst>
                <a:ext uri="{FF2B5EF4-FFF2-40B4-BE49-F238E27FC236}">
                  <a16:creationId xmlns:a16="http://schemas.microsoft.com/office/drawing/2014/main" id="{28EAA589-93ED-485D-96BB-B9B21EC96B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9" name="Freeform 10">
              <a:extLst>
                <a:ext uri="{FF2B5EF4-FFF2-40B4-BE49-F238E27FC236}">
                  <a16:creationId xmlns:a16="http://schemas.microsoft.com/office/drawing/2014/main" id="{4BB4F238-A1F2-45F6-9074-18C4A9F921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20" name="Freeform 11">
              <a:extLst>
                <a:ext uri="{FF2B5EF4-FFF2-40B4-BE49-F238E27FC236}">
                  <a16:creationId xmlns:a16="http://schemas.microsoft.com/office/drawing/2014/main" id="{1C658EE5-B46E-48ED-822D-1C3F08ECA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2">
              <a:extLst>
                <a:ext uri="{FF2B5EF4-FFF2-40B4-BE49-F238E27FC236}">
                  <a16:creationId xmlns:a16="http://schemas.microsoft.com/office/drawing/2014/main" id="{82AA74BE-73A4-4ADC-B86C-833704C0C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3">
              <a:extLst>
                <a:ext uri="{FF2B5EF4-FFF2-40B4-BE49-F238E27FC236}">
                  <a16:creationId xmlns:a16="http://schemas.microsoft.com/office/drawing/2014/main" id="{2018BD4B-A593-4075-9FDB-4739C6D53D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4">
              <a:extLst>
                <a:ext uri="{FF2B5EF4-FFF2-40B4-BE49-F238E27FC236}">
                  <a16:creationId xmlns:a16="http://schemas.microsoft.com/office/drawing/2014/main" id="{0D16E44B-CE60-491F-B907-D02B0B1EE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15">
              <a:extLst>
                <a:ext uri="{FF2B5EF4-FFF2-40B4-BE49-F238E27FC236}">
                  <a16:creationId xmlns:a16="http://schemas.microsoft.com/office/drawing/2014/main" id="{2DFA7256-7E90-44B6-8E90-2111C1A1F6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5" name="Freeform 16">
              <a:extLst>
                <a:ext uri="{FF2B5EF4-FFF2-40B4-BE49-F238E27FC236}">
                  <a16:creationId xmlns:a16="http://schemas.microsoft.com/office/drawing/2014/main" id="{CE31CD09-2348-4B3A-9C97-CEECA4ABC0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6" name="Freeform 17">
              <a:extLst>
                <a:ext uri="{FF2B5EF4-FFF2-40B4-BE49-F238E27FC236}">
                  <a16:creationId xmlns:a16="http://schemas.microsoft.com/office/drawing/2014/main" id="{4E5422EF-93F2-41A9-B30F-9EFE9241D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18">
              <a:extLst>
                <a:ext uri="{FF2B5EF4-FFF2-40B4-BE49-F238E27FC236}">
                  <a16:creationId xmlns:a16="http://schemas.microsoft.com/office/drawing/2014/main" id="{7920E29F-BB48-485F-95FF-5C372339C4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19">
              <a:extLst>
                <a:ext uri="{FF2B5EF4-FFF2-40B4-BE49-F238E27FC236}">
                  <a16:creationId xmlns:a16="http://schemas.microsoft.com/office/drawing/2014/main" id="{ACFDB0E0-ECEB-4EEB-925D-4BE22979C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0">
              <a:extLst>
                <a:ext uri="{FF2B5EF4-FFF2-40B4-BE49-F238E27FC236}">
                  <a16:creationId xmlns:a16="http://schemas.microsoft.com/office/drawing/2014/main" id="{30CE2542-FFC2-4E6A-9F84-265FE415D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30" name="Freeform 21">
              <a:extLst>
                <a:ext uri="{FF2B5EF4-FFF2-40B4-BE49-F238E27FC236}">
                  <a16:creationId xmlns:a16="http://schemas.microsoft.com/office/drawing/2014/main" id="{2864C497-B900-4D3E-895C-A2A823A3C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31" name="Freeform 22">
              <a:extLst>
                <a:ext uri="{FF2B5EF4-FFF2-40B4-BE49-F238E27FC236}">
                  <a16:creationId xmlns:a16="http://schemas.microsoft.com/office/drawing/2014/main" id="{26441ED2-272A-4395-9966-F5B1C8D3F5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2" name="Freeform 23">
              <a:extLst>
                <a:ext uri="{FF2B5EF4-FFF2-40B4-BE49-F238E27FC236}">
                  <a16:creationId xmlns:a16="http://schemas.microsoft.com/office/drawing/2014/main" id="{701CA35D-3DE0-4BE9-96A9-31A6F24DB8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3" name="Freeform 24">
              <a:extLst>
                <a:ext uri="{FF2B5EF4-FFF2-40B4-BE49-F238E27FC236}">
                  <a16:creationId xmlns:a16="http://schemas.microsoft.com/office/drawing/2014/main" id="{C9367E8C-A75F-4D57-8B79-1B3EEDFD83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34" name="Freeform 25">
              <a:extLst>
                <a:ext uri="{FF2B5EF4-FFF2-40B4-BE49-F238E27FC236}">
                  <a16:creationId xmlns:a16="http://schemas.microsoft.com/office/drawing/2014/main" id="{0846F98D-8409-4D6C-B830-625CC19EB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6" name="Group 35">
            <a:extLst>
              <a:ext uri="{FF2B5EF4-FFF2-40B4-BE49-F238E27FC236}">
                <a16:creationId xmlns:a16="http://schemas.microsoft.com/office/drawing/2014/main" id="{F35369DB-627C-41BD-9041-6426E8BF66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24109" y="1699590"/>
            <a:ext cx="2755857" cy="3470421"/>
            <a:chOff x="697883" y="1816768"/>
            <a:chExt cx="3674476" cy="3470421"/>
          </a:xfrm>
        </p:grpSpPr>
        <p:sp>
          <p:nvSpPr>
            <p:cNvPr id="37" name="Rectangle 36">
              <a:extLst>
                <a:ext uri="{FF2B5EF4-FFF2-40B4-BE49-F238E27FC236}">
                  <a16:creationId xmlns:a16="http://schemas.microsoft.com/office/drawing/2014/main" id="{9BA15987-DDC0-4CAB-AF5B-7D11E25D20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8" name="Isosceles Triangle 22">
              <a:extLst>
                <a:ext uri="{FF2B5EF4-FFF2-40B4-BE49-F238E27FC236}">
                  <a16:creationId xmlns:a16="http://schemas.microsoft.com/office/drawing/2014/main" id="{9B6DF8F2-BD4C-48F5-8CDC-95B311500F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9" name="Rectangle 38">
              <a:extLst>
                <a:ext uri="{FF2B5EF4-FFF2-40B4-BE49-F238E27FC236}">
                  <a16:creationId xmlns:a16="http://schemas.microsoft.com/office/drawing/2014/main" id="{8E989FB2-D6DE-43D1-84D5-1C80F9901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useBgFill="1">
        <p:nvSpPr>
          <p:cNvPr id="41" name="Rectangle 40">
            <a:extLst>
              <a:ext uri="{FF2B5EF4-FFF2-40B4-BE49-F238E27FC236}">
                <a16:creationId xmlns:a16="http://schemas.microsoft.com/office/drawing/2014/main" id="{48CAE4AE-A9DF-45AF-9A9C-1712BC634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1" y="0"/>
            <a:ext cx="914377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prstClr val="white"/>
              </a:solidFill>
              <a:latin typeface="Rockwell" panose="02060603020205020403"/>
            </a:endParaRPr>
          </a:p>
        </p:txBody>
      </p:sp>
      <p:grpSp>
        <p:nvGrpSpPr>
          <p:cNvPr id="43" name="Group 42">
            <a:extLst>
              <a:ext uri="{FF2B5EF4-FFF2-40B4-BE49-F238E27FC236}">
                <a16:creationId xmlns:a16="http://schemas.microsoft.com/office/drawing/2014/main" id="{6C272060-BC98-4C91-A58F-4DFEC566CF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10867" y="0"/>
            <a:ext cx="9438087" cy="6853238"/>
            <a:chOff x="-417513" y="0"/>
            <a:chExt cx="12584114" cy="6853238"/>
          </a:xfrm>
        </p:grpSpPr>
        <p:sp>
          <p:nvSpPr>
            <p:cNvPr id="44" name="Freeform 5">
              <a:extLst>
                <a:ext uri="{FF2B5EF4-FFF2-40B4-BE49-F238E27FC236}">
                  <a16:creationId xmlns:a16="http://schemas.microsoft.com/office/drawing/2014/main" id="{8BA2DCB9-0DC0-4109-B2A2-56896E35E6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45" name="Freeform 6">
              <a:extLst>
                <a:ext uri="{FF2B5EF4-FFF2-40B4-BE49-F238E27FC236}">
                  <a16:creationId xmlns:a16="http://schemas.microsoft.com/office/drawing/2014/main" id="{64A33555-1142-4AD7-8084-1A99422A11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46" name="Freeform 7">
              <a:extLst>
                <a:ext uri="{FF2B5EF4-FFF2-40B4-BE49-F238E27FC236}">
                  <a16:creationId xmlns:a16="http://schemas.microsoft.com/office/drawing/2014/main" id="{BC6E4081-1A88-453E-8CCF-B97B0CE20D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47" name="Freeform 8">
              <a:extLst>
                <a:ext uri="{FF2B5EF4-FFF2-40B4-BE49-F238E27FC236}">
                  <a16:creationId xmlns:a16="http://schemas.microsoft.com/office/drawing/2014/main" id="{5B7E0935-6EE8-4C61-AED5-09B9A2A99A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48" name="Freeform 9">
              <a:extLst>
                <a:ext uri="{FF2B5EF4-FFF2-40B4-BE49-F238E27FC236}">
                  <a16:creationId xmlns:a16="http://schemas.microsoft.com/office/drawing/2014/main" id="{EB962BD6-C878-48FF-A75E-DCC7BDA3C33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49" name="Freeform 10">
              <a:extLst>
                <a:ext uri="{FF2B5EF4-FFF2-40B4-BE49-F238E27FC236}">
                  <a16:creationId xmlns:a16="http://schemas.microsoft.com/office/drawing/2014/main" id="{CABF3786-BDE1-4FE5-9967-F6B6131A2CF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50" name="Freeform 11">
              <a:extLst>
                <a:ext uri="{FF2B5EF4-FFF2-40B4-BE49-F238E27FC236}">
                  <a16:creationId xmlns:a16="http://schemas.microsoft.com/office/drawing/2014/main" id="{4969707A-C75E-4F7F-A5C2-2991C654755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51" name="Freeform 12">
              <a:extLst>
                <a:ext uri="{FF2B5EF4-FFF2-40B4-BE49-F238E27FC236}">
                  <a16:creationId xmlns:a16="http://schemas.microsoft.com/office/drawing/2014/main" id="{0E293989-8389-48CD-85D3-CAEFD5E9637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52" name="Freeform 13">
              <a:extLst>
                <a:ext uri="{FF2B5EF4-FFF2-40B4-BE49-F238E27FC236}">
                  <a16:creationId xmlns:a16="http://schemas.microsoft.com/office/drawing/2014/main" id="{8DCF1E8B-9247-45E2-8641-90DA9F7D52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53" name="Freeform 14">
              <a:extLst>
                <a:ext uri="{FF2B5EF4-FFF2-40B4-BE49-F238E27FC236}">
                  <a16:creationId xmlns:a16="http://schemas.microsoft.com/office/drawing/2014/main" id="{48DF418F-91AD-4E55-AF3B-F28FF45961B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54" name="Freeform 15">
              <a:extLst>
                <a:ext uri="{FF2B5EF4-FFF2-40B4-BE49-F238E27FC236}">
                  <a16:creationId xmlns:a16="http://schemas.microsoft.com/office/drawing/2014/main" id="{EDBF35BD-D1DA-49B1-AE30-289189DACD5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55" name="Freeform 16">
              <a:extLst>
                <a:ext uri="{FF2B5EF4-FFF2-40B4-BE49-F238E27FC236}">
                  <a16:creationId xmlns:a16="http://schemas.microsoft.com/office/drawing/2014/main" id="{69198BEC-A3B6-4562-AB0F-3E7760026C4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56" name="Freeform 17">
              <a:extLst>
                <a:ext uri="{FF2B5EF4-FFF2-40B4-BE49-F238E27FC236}">
                  <a16:creationId xmlns:a16="http://schemas.microsoft.com/office/drawing/2014/main" id="{9AB30D45-77AB-4323-83A2-1A637D07D54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57" name="Freeform 18">
              <a:extLst>
                <a:ext uri="{FF2B5EF4-FFF2-40B4-BE49-F238E27FC236}">
                  <a16:creationId xmlns:a16="http://schemas.microsoft.com/office/drawing/2014/main" id="{D1AD137E-7B63-434C-9D0D-5A64BB49685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58" name="Freeform 19">
              <a:extLst>
                <a:ext uri="{FF2B5EF4-FFF2-40B4-BE49-F238E27FC236}">
                  <a16:creationId xmlns:a16="http://schemas.microsoft.com/office/drawing/2014/main" id="{8B32BE2D-36DC-4BD0-952E-8FE32A70DB8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59" name="Freeform 20">
              <a:extLst>
                <a:ext uri="{FF2B5EF4-FFF2-40B4-BE49-F238E27FC236}">
                  <a16:creationId xmlns:a16="http://schemas.microsoft.com/office/drawing/2014/main" id="{930295E0-AD01-4DB0-9829-AD91BED608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60" name="Freeform 21">
              <a:extLst>
                <a:ext uri="{FF2B5EF4-FFF2-40B4-BE49-F238E27FC236}">
                  <a16:creationId xmlns:a16="http://schemas.microsoft.com/office/drawing/2014/main" id="{29807E74-6BFD-4EA7-B3F3-92C0728A7D8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61" name="Freeform 22">
              <a:extLst>
                <a:ext uri="{FF2B5EF4-FFF2-40B4-BE49-F238E27FC236}">
                  <a16:creationId xmlns:a16="http://schemas.microsoft.com/office/drawing/2014/main" id="{C9EDBF49-4B87-4B6F-BEE6-DDC4A63CE60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62" name="Freeform 23">
              <a:extLst>
                <a:ext uri="{FF2B5EF4-FFF2-40B4-BE49-F238E27FC236}">
                  <a16:creationId xmlns:a16="http://schemas.microsoft.com/office/drawing/2014/main" id="{7738C468-1405-4ED9-8392-F93FA995EE0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63" name="Freeform 24">
              <a:extLst>
                <a:ext uri="{FF2B5EF4-FFF2-40B4-BE49-F238E27FC236}">
                  <a16:creationId xmlns:a16="http://schemas.microsoft.com/office/drawing/2014/main" id="{F16402CF-F511-450A-8584-8C8A5B7E9D9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sp>
          <p:nvSpPr>
            <p:cNvPr id="64" name="Freeform 25">
              <a:extLst>
                <a:ext uri="{FF2B5EF4-FFF2-40B4-BE49-F238E27FC236}">
                  <a16:creationId xmlns:a16="http://schemas.microsoft.com/office/drawing/2014/main" id="{85E5B49A-CFC2-4019-9BA6-528095F788C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defTabSz="457200"/>
              <a:endParaRPr lang="en-US">
                <a:solidFill>
                  <a:prstClr val="black"/>
                </a:solidFill>
                <a:latin typeface="Rockwell" panose="02060603020205020403"/>
              </a:endParaRPr>
            </a:p>
          </p:txBody>
        </p:sp>
      </p:grpSp>
      <p:sp>
        <p:nvSpPr>
          <p:cNvPr id="5" name="Title 4">
            <a:extLst>
              <a:ext uri="{FF2B5EF4-FFF2-40B4-BE49-F238E27FC236}">
                <a16:creationId xmlns:a16="http://schemas.microsoft.com/office/drawing/2014/main" id="{35EA0DDE-146B-4B4D-BBE8-A847432C7181}"/>
              </a:ext>
            </a:extLst>
          </p:cNvPr>
          <p:cNvSpPr>
            <a:spLocks noGrp="1"/>
          </p:cNvSpPr>
          <p:nvPr>
            <p:ph type="title"/>
          </p:nvPr>
        </p:nvSpPr>
        <p:spPr>
          <a:xfrm>
            <a:off x="6976264" y="795528"/>
            <a:ext cx="3092804" cy="1433323"/>
          </a:xfrm>
        </p:spPr>
        <p:txBody>
          <a:bodyPr vert="horz" lIns="228600" tIns="228600" rIns="228600" bIns="228600" rtlCol="0" anchor="ctr">
            <a:normAutofit/>
          </a:bodyPr>
          <a:lstStyle/>
          <a:p>
            <a:pPr defTabSz="914400"/>
            <a:r>
              <a:rPr lang="en-US" sz="2800" spc="-150" dirty="0">
                <a:solidFill>
                  <a:schemeClr val="tx2"/>
                </a:solidFill>
              </a:rPr>
              <a:t>Control </a:t>
            </a:r>
          </a:p>
        </p:txBody>
      </p:sp>
      <p:sp>
        <p:nvSpPr>
          <p:cNvPr id="66" name="Rectangle 65">
            <a:extLst>
              <a:ext uri="{FF2B5EF4-FFF2-40B4-BE49-F238E27FC236}">
                <a16:creationId xmlns:a16="http://schemas.microsoft.com/office/drawing/2014/main" id="{E972DE0D-2E53-4159-ABD3-C601524262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29790" y="795528"/>
            <a:ext cx="4477978" cy="5248847"/>
          </a:xfrm>
          <a:prstGeom prst="rect">
            <a:avLst/>
          </a:prstGeom>
          <a:solidFill>
            <a:schemeClr val="bg1"/>
          </a:solidFill>
          <a:ln w="1905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prstClr val="white"/>
              </a:solidFill>
              <a:latin typeface="Rockwell" panose="02060603020205020403"/>
            </a:endParaRPr>
          </a:p>
        </p:txBody>
      </p:sp>
      <p:sp>
        <p:nvSpPr>
          <p:cNvPr id="6" name="Content Placeholder 5">
            <a:extLst>
              <a:ext uri="{FF2B5EF4-FFF2-40B4-BE49-F238E27FC236}">
                <a16:creationId xmlns:a16="http://schemas.microsoft.com/office/drawing/2014/main" id="{4C016E46-0A41-4044-8BB2-084E9CD9EBE2}"/>
              </a:ext>
            </a:extLst>
          </p:cNvPr>
          <p:cNvSpPr>
            <a:spLocks noGrp="1"/>
          </p:cNvSpPr>
          <p:nvPr>
            <p:ph sz="half" idx="1"/>
          </p:nvPr>
        </p:nvSpPr>
        <p:spPr>
          <a:xfrm>
            <a:off x="6994362" y="1919283"/>
            <a:ext cx="3074706" cy="4097344"/>
          </a:xfrm>
        </p:spPr>
        <p:txBody>
          <a:bodyPr vert="horz" lIns="91440" tIns="45720" rIns="91440" bIns="45720" rtlCol="0" anchor="ctr">
            <a:normAutofit fontScale="92500"/>
          </a:bodyPr>
          <a:lstStyle/>
          <a:p>
            <a:pPr indent="-228600" defTabSz="914400">
              <a:lnSpc>
                <a:spcPct val="110000"/>
              </a:lnSpc>
            </a:pPr>
            <a:r>
              <a:rPr lang="en-US" altLang="en-US" sz="1400" dirty="0"/>
              <a:t>After gathering all of  this information about our saving and spending habits, I will think twice before clicking “buy now” on Amazon and instead waiting to see if the purchase is necessary rather than an impulse purchase. I will also try to reduce mall visits to once per month. The next phase of improvements will be to reduce the amount that we spend on fast food. I will do this by implementing a “treat day” for the kids so that they don’t ask every day.</a:t>
            </a:r>
          </a:p>
          <a:p>
            <a:pPr indent="-228600" defTabSz="914400">
              <a:lnSpc>
                <a:spcPct val="110000"/>
              </a:lnSpc>
            </a:pPr>
            <a:r>
              <a:rPr lang="en-US" altLang="en-US" sz="1400" dirty="0"/>
              <a:t>Our Sigma Quality Level improved by .2, as the errors decreased with the amount of spending decreased.</a:t>
            </a:r>
          </a:p>
          <a:p>
            <a:pPr indent="-228600" defTabSz="914400">
              <a:lnSpc>
                <a:spcPct val="110000"/>
              </a:lnSpc>
            </a:pPr>
            <a:endParaRPr lang="en-US" sz="1400" dirty="0"/>
          </a:p>
        </p:txBody>
      </p:sp>
      <p:graphicFrame>
        <p:nvGraphicFramePr>
          <p:cNvPr id="8" name="Table 8">
            <a:extLst>
              <a:ext uri="{FF2B5EF4-FFF2-40B4-BE49-F238E27FC236}">
                <a16:creationId xmlns:a16="http://schemas.microsoft.com/office/drawing/2014/main" id="{4F627407-4133-904F-BBC0-93A6262EDFC7}"/>
              </a:ext>
            </a:extLst>
          </p:cNvPr>
          <p:cNvGraphicFramePr>
            <a:graphicFrameLocks noGrp="1"/>
          </p:cNvGraphicFramePr>
          <p:nvPr>
            <p:ph sz="half" idx="2"/>
            <p:extLst>
              <p:ext uri="{D42A27DB-BD31-4B8C-83A1-F6EECF244321}">
                <p14:modId xmlns:p14="http://schemas.microsoft.com/office/powerpoint/2010/main" val="2904277797"/>
              </p:ext>
            </p:extLst>
          </p:nvPr>
        </p:nvGraphicFramePr>
        <p:xfrm>
          <a:off x="2253087" y="1325256"/>
          <a:ext cx="3976263" cy="4640936"/>
        </p:xfrm>
        <a:graphic>
          <a:graphicData uri="http://schemas.openxmlformats.org/drawingml/2006/table">
            <a:tbl>
              <a:tblPr firstRow="1" bandRow="1">
                <a:solidFill>
                  <a:schemeClr val="bg1"/>
                </a:solidFill>
                <a:tableStyleId>{0505E3EF-67EA-436B-97B2-0124C06EBD24}</a:tableStyleId>
              </a:tblPr>
              <a:tblGrid>
                <a:gridCol w="2981100">
                  <a:extLst>
                    <a:ext uri="{9D8B030D-6E8A-4147-A177-3AD203B41FA5}">
                      <a16:colId xmlns:a16="http://schemas.microsoft.com/office/drawing/2014/main" val="2090834603"/>
                    </a:ext>
                  </a:extLst>
                </a:gridCol>
                <a:gridCol w="995163">
                  <a:extLst>
                    <a:ext uri="{9D8B030D-6E8A-4147-A177-3AD203B41FA5}">
                      <a16:colId xmlns:a16="http://schemas.microsoft.com/office/drawing/2014/main" val="1573561005"/>
                    </a:ext>
                  </a:extLst>
                </a:gridCol>
              </a:tblGrid>
              <a:tr h="559110">
                <a:tc>
                  <a:txBody>
                    <a:bodyPr/>
                    <a:lstStyle/>
                    <a:p>
                      <a:r>
                        <a:rPr lang="en-US" sz="1800" b="0" cap="none" spc="0">
                          <a:solidFill>
                            <a:schemeClr val="bg1"/>
                          </a:solidFill>
                        </a:rPr>
                        <a:t>Identify Error Opportunity</a:t>
                      </a:r>
                    </a:p>
                  </a:txBody>
                  <a:tcPr marL="153558" marR="118122" marT="118122" marB="118122" anchor="ctr">
                    <a:lnL w="19050" cap="flat" cmpd="sng" algn="ctr">
                      <a:solidFill>
                        <a:schemeClr val="tx1"/>
                      </a:solidFill>
                      <a:prstDash val="solid"/>
                    </a:lnL>
                    <a:lnR w="12700" cmpd="sng">
                      <a:noFill/>
                    </a:lnR>
                    <a:lnT w="19050" cap="flat" cmpd="sng" algn="ctr">
                      <a:solidFill>
                        <a:schemeClr val="tx1"/>
                      </a:solidFill>
                      <a:prstDash val="solid"/>
                    </a:lnT>
                    <a:lnB w="38100" cmpd="sng">
                      <a:noFill/>
                    </a:lnB>
                    <a:solidFill>
                      <a:schemeClr val="tx1"/>
                    </a:solidFill>
                  </a:tcPr>
                </a:tc>
                <a:tc>
                  <a:txBody>
                    <a:bodyPr/>
                    <a:lstStyle/>
                    <a:p>
                      <a:pPr algn="r"/>
                      <a:r>
                        <a:rPr lang="en-US" sz="1800" b="0" cap="none" spc="0" dirty="0">
                          <a:solidFill>
                            <a:schemeClr val="bg1"/>
                          </a:solidFill>
                        </a:rPr>
                        <a:t>6</a:t>
                      </a:r>
                    </a:p>
                  </a:txBody>
                  <a:tcPr marL="153558" marR="118122" marT="118122" marB="118122" anchor="ctr">
                    <a:lnL w="12700" cmpd="sng">
                      <a:noFill/>
                    </a:lnL>
                    <a:lnR w="12700" cmpd="sng">
                      <a:noFill/>
                    </a:lnR>
                    <a:lnT w="19050" cap="flat" cmpd="sng" algn="ctr">
                      <a:solidFill>
                        <a:schemeClr val="tx1"/>
                      </a:solidFill>
                      <a:prstDash val="solid"/>
                    </a:lnT>
                    <a:lnB w="38100" cmpd="sng">
                      <a:noFill/>
                    </a:lnB>
                    <a:solidFill>
                      <a:schemeClr val="tx1"/>
                    </a:solidFill>
                  </a:tcPr>
                </a:tc>
                <a:extLst>
                  <a:ext uri="{0D108BD9-81ED-4DB2-BD59-A6C34878D82A}">
                    <a16:rowId xmlns:a16="http://schemas.microsoft.com/office/drawing/2014/main" val="3235344499"/>
                  </a:ext>
                </a:extLst>
              </a:tr>
              <a:tr h="559110">
                <a:tc>
                  <a:txBody>
                    <a:bodyPr/>
                    <a:lstStyle/>
                    <a:p>
                      <a:r>
                        <a:rPr lang="en-US" sz="1800" cap="none" spc="0">
                          <a:solidFill>
                            <a:schemeClr val="tx1"/>
                          </a:solidFill>
                        </a:rPr>
                        <a:t>Total observations</a:t>
                      </a:r>
                    </a:p>
                  </a:txBody>
                  <a:tcPr marL="153558" marR="118122" marT="118122" marB="118122">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tc>
                  <a:txBody>
                    <a:bodyPr/>
                    <a:lstStyle/>
                    <a:p>
                      <a:pPr algn="r"/>
                      <a:r>
                        <a:rPr lang="en-US" sz="1800" cap="none" spc="0">
                          <a:solidFill>
                            <a:schemeClr val="tx1"/>
                          </a:solidFill>
                        </a:rPr>
                        <a:t>35</a:t>
                      </a:r>
                    </a:p>
                  </a:txBody>
                  <a:tcPr marL="153558" marR="118122" marT="118122" marB="118122">
                    <a:lnL w="19050" cap="flat" cmpd="sng" algn="ctr">
                      <a:solidFill>
                        <a:schemeClr val="tx1"/>
                      </a:solidFill>
                      <a:prstDash val="solid"/>
                    </a:lnL>
                    <a:lnR w="19050" cap="flat" cmpd="sng" algn="ctr">
                      <a:solidFill>
                        <a:schemeClr val="tx1"/>
                      </a:solidFill>
                      <a:prstDash val="solid"/>
                    </a:lnR>
                    <a:lnT w="38100" cmpd="sng">
                      <a:noFill/>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3349652619"/>
                  </a:ext>
                </a:extLst>
              </a:tr>
              <a:tr h="834728">
                <a:tc>
                  <a:txBody>
                    <a:bodyPr/>
                    <a:lstStyle/>
                    <a:p>
                      <a:r>
                        <a:rPr lang="en-US" sz="1800" cap="none" spc="0">
                          <a:solidFill>
                            <a:schemeClr val="tx1"/>
                          </a:solidFill>
                        </a:rPr>
                        <a:t>Product of Error and observations</a:t>
                      </a:r>
                    </a:p>
                  </a:txBody>
                  <a:tcPr marL="153558" marR="118122" marT="118122" marB="118122">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a:r>
                        <a:rPr lang="en-US" sz="1800" cap="none" spc="0">
                          <a:solidFill>
                            <a:schemeClr val="tx1"/>
                          </a:solidFill>
                        </a:rPr>
                        <a:t>210</a:t>
                      </a:r>
                    </a:p>
                  </a:txBody>
                  <a:tcPr marL="153558" marR="118122" marT="118122" marB="118122">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3617463241"/>
                  </a:ext>
                </a:extLst>
              </a:tr>
              <a:tr h="559110">
                <a:tc>
                  <a:txBody>
                    <a:bodyPr/>
                    <a:lstStyle/>
                    <a:p>
                      <a:r>
                        <a:rPr lang="en-US" sz="1800" cap="none" spc="0" dirty="0">
                          <a:solidFill>
                            <a:schemeClr val="tx1"/>
                          </a:solidFill>
                        </a:rPr>
                        <a:t>Total actual errors</a:t>
                      </a:r>
                    </a:p>
                  </a:txBody>
                  <a:tcPr marL="153558" marR="118122" marT="118122" marB="118122">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a:r>
                        <a:rPr lang="en-US" sz="1800" cap="none" spc="0">
                          <a:solidFill>
                            <a:schemeClr val="tx1"/>
                          </a:solidFill>
                        </a:rPr>
                        <a:t>17</a:t>
                      </a:r>
                    </a:p>
                  </a:txBody>
                  <a:tcPr marL="153558" marR="118122" marT="118122" marB="118122">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706207550"/>
                  </a:ext>
                </a:extLst>
              </a:tr>
              <a:tr h="559110">
                <a:tc>
                  <a:txBody>
                    <a:bodyPr/>
                    <a:lstStyle/>
                    <a:p>
                      <a:r>
                        <a:rPr lang="en-US" sz="1800" cap="none" spc="0">
                          <a:solidFill>
                            <a:schemeClr val="tx1"/>
                          </a:solidFill>
                        </a:rPr>
                        <a:t>A/DU</a:t>
                      </a:r>
                    </a:p>
                  </a:txBody>
                  <a:tcPr marL="153558" marR="118122" marT="118122" marB="118122">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a:r>
                        <a:rPr lang="en-US" sz="1800" cap="none" spc="0">
                          <a:solidFill>
                            <a:schemeClr val="tx1"/>
                          </a:solidFill>
                        </a:rPr>
                        <a:t>12.35</a:t>
                      </a:r>
                    </a:p>
                  </a:txBody>
                  <a:tcPr marL="153558" marR="118122" marT="118122" marB="118122">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3412227092"/>
                  </a:ext>
                </a:extLst>
              </a:tr>
              <a:tr h="559110">
                <a:tc>
                  <a:txBody>
                    <a:bodyPr/>
                    <a:lstStyle/>
                    <a:p>
                      <a:r>
                        <a:rPr lang="en-US" sz="1800" cap="none" spc="0">
                          <a:solidFill>
                            <a:schemeClr val="tx1"/>
                          </a:solidFill>
                        </a:rPr>
                        <a:t>DPMO</a:t>
                      </a:r>
                    </a:p>
                  </a:txBody>
                  <a:tcPr marL="153558" marR="118122" marT="118122" marB="118122">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tc>
                  <a:txBody>
                    <a:bodyPr/>
                    <a:lstStyle/>
                    <a:p>
                      <a:pPr algn="r"/>
                      <a:r>
                        <a:rPr lang="en-US" sz="1800" cap="none" spc="0">
                          <a:solidFill>
                            <a:schemeClr val="tx1"/>
                          </a:solidFill>
                        </a:rPr>
                        <a:t>123,529</a:t>
                      </a:r>
                    </a:p>
                  </a:txBody>
                  <a:tcPr marL="153558" marR="118122" marT="118122" marB="118122">
                    <a:lnL w="19050" cap="flat" cmpd="sng" algn="ctr">
                      <a:solidFill>
                        <a:schemeClr val="tx1"/>
                      </a:solidFill>
                      <a:prstDash val="solid"/>
                    </a:lnL>
                    <a:lnR w="19050" cap="flat" cmpd="sng" algn="ctr">
                      <a:solidFill>
                        <a:schemeClr val="tx1"/>
                      </a:solidFill>
                      <a:prstDash val="solid"/>
                    </a:lnR>
                    <a:lnT w="12700" cmpd="sng">
                      <a:noFill/>
                      <a:prstDash val="solid"/>
                    </a:lnT>
                    <a:lnB w="6350" cap="flat" cmpd="sng" algn="ctr">
                      <a:solidFill>
                        <a:schemeClr val="tx1">
                          <a:lumMod val="50000"/>
                          <a:lumOff val="50000"/>
                        </a:schemeClr>
                      </a:solidFill>
                      <a:prstDash val="solid"/>
                    </a:lnB>
                    <a:noFill/>
                  </a:tcPr>
                </a:tc>
                <a:extLst>
                  <a:ext uri="{0D108BD9-81ED-4DB2-BD59-A6C34878D82A}">
                    <a16:rowId xmlns:a16="http://schemas.microsoft.com/office/drawing/2014/main" val="1077687270"/>
                  </a:ext>
                </a:extLst>
              </a:tr>
              <a:tr h="559110">
                <a:tc>
                  <a:txBody>
                    <a:bodyPr/>
                    <a:lstStyle/>
                    <a:p>
                      <a:r>
                        <a:rPr lang="en-US" sz="1800" cap="none" spc="0" dirty="0">
                          <a:solidFill>
                            <a:schemeClr val="tx1"/>
                          </a:solidFill>
                        </a:rPr>
                        <a:t>SQL</a:t>
                      </a:r>
                    </a:p>
                  </a:txBody>
                  <a:tcPr marL="153558" marR="118122" marT="118122" marB="118122">
                    <a:lnL w="19050" cap="flat" cmpd="sng" algn="ctr">
                      <a:solidFill>
                        <a:schemeClr val="tx1"/>
                      </a:solidFill>
                      <a:prstDash val="solid"/>
                    </a:lnL>
                    <a:lnR w="19050" cap="flat" cmpd="sng" algn="ctr">
                      <a:solidFill>
                        <a:schemeClr val="tx1"/>
                      </a:solid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tc>
                  <a:txBody>
                    <a:bodyPr/>
                    <a:lstStyle/>
                    <a:p>
                      <a:pPr algn="r"/>
                      <a:r>
                        <a:rPr lang="en-US" sz="1800" cap="none" spc="0" dirty="0">
                          <a:solidFill>
                            <a:schemeClr val="tx1"/>
                          </a:solidFill>
                        </a:rPr>
                        <a:t>2.7</a:t>
                      </a:r>
                    </a:p>
                  </a:txBody>
                  <a:tcPr marL="153558" marR="118122" marT="118122" marB="118122">
                    <a:lnL w="19050" cap="flat" cmpd="sng" algn="ctr">
                      <a:solidFill>
                        <a:schemeClr val="tx1"/>
                      </a:solidFill>
                      <a:prstDash val="solid"/>
                    </a:lnL>
                    <a:lnR w="12700" cmpd="sng">
                      <a:noFill/>
                      <a:prstDash val="solid"/>
                    </a:lnR>
                    <a:lnT w="6350" cap="flat" cmpd="sng" algn="ctr">
                      <a:solidFill>
                        <a:schemeClr val="tx1">
                          <a:lumMod val="50000"/>
                          <a:lumOff val="50000"/>
                        </a:schemeClr>
                      </a:solidFill>
                      <a:prstDash val="solid"/>
                    </a:lnT>
                    <a:lnB w="12700" cmpd="sng">
                      <a:noFill/>
                      <a:prstDash val="solid"/>
                    </a:lnB>
                    <a:solidFill>
                      <a:schemeClr val="bg1">
                        <a:lumMod val="85000"/>
                      </a:schemeClr>
                    </a:solidFill>
                  </a:tcPr>
                </a:tc>
                <a:extLst>
                  <a:ext uri="{0D108BD9-81ED-4DB2-BD59-A6C34878D82A}">
                    <a16:rowId xmlns:a16="http://schemas.microsoft.com/office/drawing/2014/main" val="2638954652"/>
                  </a:ext>
                </a:extLst>
              </a:tr>
            </a:tbl>
          </a:graphicData>
        </a:graphic>
      </p:graphicFrame>
      <p:sp>
        <p:nvSpPr>
          <p:cNvPr id="9" name="Left Arrow 8">
            <a:extLst>
              <a:ext uri="{FF2B5EF4-FFF2-40B4-BE49-F238E27FC236}">
                <a16:creationId xmlns:a16="http://schemas.microsoft.com/office/drawing/2014/main" id="{8A690E27-DFDA-BD45-A916-E06121E6F421}"/>
              </a:ext>
            </a:extLst>
          </p:cNvPr>
          <p:cNvSpPr/>
          <p:nvPr/>
        </p:nvSpPr>
        <p:spPr>
          <a:xfrm>
            <a:off x="6747072" y="639122"/>
            <a:ext cx="978408" cy="484632"/>
          </a:xfrm>
          <a:prstGeom prst="leftArrow">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r>
              <a:rPr lang="en-US" dirty="0">
                <a:solidFill>
                  <a:prstClr val="white"/>
                </a:solidFill>
                <a:latin typeface="Rockwell" panose="02060603020205020403"/>
              </a:rPr>
              <a:t>SQL</a:t>
            </a:r>
          </a:p>
        </p:txBody>
      </p:sp>
    </p:spTree>
    <p:extLst>
      <p:ext uri="{BB962C8B-B14F-4D97-AF65-F5344CB8AC3E}">
        <p14:creationId xmlns:p14="http://schemas.microsoft.com/office/powerpoint/2010/main" val="2905815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15E1AC81-83F2-45A8-9054-15570F4E25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10867" y="0"/>
            <a:ext cx="9438087" cy="6853238"/>
            <a:chOff x="-417513" y="0"/>
            <a:chExt cx="12584114" cy="6853238"/>
          </a:xfrm>
        </p:grpSpPr>
        <p:sp>
          <p:nvSpPr>
            <p:cNvPr id="9" name="Freeform 5">
              <a:extLst>
                <a:ext uri="{FF2B5EF4-FFF2-40B4-BE49-F238E27FC236}">
                  <a16:creationId xmlns:a16="http://schemas.microsoft.com/office/drawing/2014/main" id="{B15AA7C5-9BFE-4B90-A119-467AFACE9E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0" name="Freeform 6">
              <a:extLst>
                <a:ext uri="{FF2B5EF4-FFF2-40B4-BE49-F238E27FC236}">
                  <a16:creationId xmlns:a16="http://schemas.microsoft.com/office/drawing/2014/main" id="{944AB87D-35AF-4719-9940-5822E77023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1" name="Freeform 7">
              <a:extLst>
                <a:ext uri="{FF2B5EF4-FFF2-40B4-BE49-F238E27FC236}">
                  <a16:creationId xmlns:a16="http://schemas.microsoft.com/office/drawing/2014/main" id="{E8B33BE3-7890-4628-9322-7EFBA3375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 name="Freeform 8">
              <a:extLst>
                <a:ext uri="{FF2B5EF4-FFF2-40B4-BE49-F238E27FC236}">
                  <a16:creationId xmlns:a16="http://schemas.microsoft.com/office/drawing/2014/main" id="{01AD3ECF-519E-45E2-99DA-F5C1B50715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 name="Freeform 9">
              <a:extLst>
                <a:ext uri="{FF2B5EF4-FFF2-40B4-BE49-F238E27FC236}">
                  <a16:creationId xmlns:a16="http://schemas.microsoft.com/office/drawing/2014/main" id="{C050E700-0FF1-4D25-B54C-84BA04FCDC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4" name="Freeform 10">
              <a:extLst>
                <a:ext uri="{FF2B5EF4-FFF2-40B4-BE49-F238E27FC236}">
                  <a16:creationId xmlns:a16="http://schemas.microsoft.com/office/drawing/2014/main" id="{720D9C11-F5C9-41B0-B2F2-EE20BC3D0C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 name="Freeform 11">
              <a:extLst>
                <a:ext uri="{FF2B5EF4-FFF2-40B4-BE49-F238E27FC236}">
                  <a16:creationId xmlns:a16="http://schemas.microsoft.com/office/drawing/2014/main" id="{623A9DA0-857E-4CDE-80EA-F30F1CE55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 name="Freeform 12">
              <a:extLst>
                <a:ext uri="{FF2B5EF4-FFF2-40B4-BE49-F238E27FC236}">
                  <a16:creationId xmlns:a16="http://schemas.microsoft.com/office/drawing/2014/main" id="{C48B8F4C-2C83-46F6-AFCD-58166AEB18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7" name="Freeform 13">
              <a:extLst>
                <a:ext uri="{FF2B5EF4-FFF2-40B4-BE49-F238E27FC236}">
                  <a16:creationId xmlns:a16="http://schemas.microsoft.com/office/drawing/2014/main" id="{234C3795-C44D-41A7-A8F6-891387A668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8" name="Freeform 14">
              <a:extLst>
                <a:ext uri="{FF2B5EF4-FFF2-40B4-BE49-F238E27FC236}">
                  <a16:creationId xmlns:a16="http://schemas.microsoft.com/office/drawing/2014/main" id="{91CC36F4-5DFA-4954-B354-97B180E98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9" name="Freeform 15">
              <a:extLst>
                <a:ext uri="{FF2B5EF4-FFF2-40B4-BE49-F238E27FC236}">
                  <a16:creationId xmlns:a16="http://schemas.microsoft.com/office/drawing/2014/main" id="{7087A08E-C024-457D-8F99-1F340CED61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0" name="Freeform 16">
              <a:extLst>
                <a:ext uri="{FF2B5EF4-FFF2-40B4-BE49-F238E27FC236}">
                  <a16:creationId xmlns:a16="http://schemas.microsoft.com/office/drawing/2014/main" id="{61CFBC61-7F57-45D7-860E-BF51B0EDA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1" name="Freeform 17">
              <a:extLst>
                <a:ext uri="{FF2B5EF4-FFF2-40B4-BE49-F238E27FC236}">
                  <a16:creationId xmlns:a16="http://schemas.microsoft.com/office/drawing/2014/main" id="{2591C3DB-4880-431E-BC3D-37F1378AC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2" name="Freeform 18">
              <a:extLst>
                <a:ext uri="{FF2B5EF4-FFF2-40B4-BE49-F238E27FC236}">
                  <a16:creationId xmlns:a16="http://schemas.microsoft.com/office/drawing/2014/main" id="{79557EFE-4199-4E24-8A13-1B9CC1715A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3" name="Freeform 19">
              <a:extLst>
                <a:ext uri="{FF2B5EF4-FFF2-40B4-BE49-F238E27FC236}">
                  <a16:creationId xmlns:a16="http://schemas.microsoft.com/office/drawing/2014/main" id="{0B965615-6052-4907-A136-9CAD14604C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4" name="Freeform 20">
              <a:extLst>
                <a:ext uri="{FF2B5EF4-FFF2-40B4-BE49-F238E27FC236}">
                  <a16:creationId xmlns:a16="http://schemas.microsoft.com/office/drawing/2014/main" id="{F788FFC4-205D-47C1-91E7-DD1A52E0AF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25" name="Freeform 21">
              <a:extLst>
                <a:ext uri="{FF2B5EF4-FFF2-40B4-BE49-F238E27FC236}">
                  <a16:creationId xmlns:a16="http://schemas.microsoft.com/office/drawing/2014/main" id="{462FADD6-C927-46ED-A6E6-273B35C2F1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26" name="Freeform 22">
              <a:extLst>
                <a:ext uri="{FF2B5EF4-FFF2-40B4-BE49-F238E27FC236}">
                  <a16:creationId xmlns:a16="http://schemas.microsoft.com/office/drawing/2014/main" id="{AF64005E-134D-4444-9425-FB1C188985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7" name="Freeform 23">
              <a:extLst>
                <a:ext uri="{FF2B5EF4-FFF2-40B4-BE49-F238E27FC236}">
                  <a16:creationId xmlns:a16="http://schemas.microsoft.com/office/drawing/2014/main" id="{E2565CA7-A8CB-463D-8D25-4F41235BC1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8" name="Freeform 24">
              <a:extLst>
                <a:ext uri="{FF2B5EF4-FFF2-40B4-BE49-F238E27FC236}">
                  <a16:creationId xmlns:a16="http://schemas.microsoft.com/office/drawing/2014/main" id="{41ABBFC0-4EEA-4634-A73B-945729D6BA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29" name="Freeform 25">
              <a:extLst>
                <a:ext uri="{FF2B5EF4-FFF2-40B4-BE49-F238E27FC236}">
                  <a16:creationId xmlns:a16="http://schemas.microsoft.com/office/drawing/2014/main" id="{E422F11F-726A-4A93-9D1B-B1400B061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31" name="Group 30">
            <a:extLst>
              <a:ext uri="{FF2B5EF4-FFF2-40B4-BE49-F238E27FC236}">
                <a16:creationId xmlns:a16="http://schemas.microsoft.com/office/drawing/2014/main" id="{FBF129BC-EA9E-4D20-898B-399F7727DFB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24109" y="1699590"/>
            <a:ext cx="2755857" cy="3470421"/>
            <a:chOff x="697883" y="1816768"/>
            <a:chExt cx="3674476" cy="3470421"/>
          </a:xfrm>
        </p:grpSpPr>
        <p:sp>
          <p:nvSpPr>
            <p:cNvPr id="32" name="Rectangle 31">
              <a:extLst>
                <a:ext uri="{FF2B5EF4-FFF2-40B4-BE49-F238E27FC236}">
                  <a16:creationId xmlns:a16="http://schemas.microsoft.com/office/drawing/2014/main" id="{CFF42BAE-3249-46C8-9108-A83C87206B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defTabSz="457200"/>
              <a:endParaRPr lang="en-US" dirty="0">
                <a:solidFill>
                  <a:prstClr val="white"/>
                </a:solidFill>
                <a:latin typeface="Rockwell" panose="02060603020205020403"/>
              </a:endParaRPr>
            </a:p>
          </p:txBody>
        </p:sp>
        <p:sp>
          <p:nvSpPr>
            <p:cNvPr id="33" name="Isosceles Triangle 22">
              <a:extLst>
                <a:ext uri="{FF2B5EF4-FFF2-40B4-BE49-F238E27FC236}">
                  <a16:creationId xmlns:a16="http://schemas.microsoft.com/office/drawing/2014/main" id="{4DDE2BA8-4174-4A99-BB09-0BA28F2685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4" name="Rectangle 33">
              <a:extLst>
                <a:ext uri="{FF2B5EF4-FFF2-40B4-BE49-F238E27FC236}">
                  <a16:creationId xmlns:a16="http://schemas.microsoft.com/office/drawing/2014/main" id="{4A893933-F7DD-4DA6-85C7-4CFF58741E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36" name="Rectangle 35">
            <a:extLst>
              <a:ext uri="{FF2B5EF4-FFF2-40B4-BE49-F238E27FC236}">
                <a16:creationId xmlns:a16="http://schemas.microsoft.com/office/drawing/2014/main" id="{E2366EBA-92FD-44AE-87A9-25E5135EB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000" y="-1"/>
            <a:ext cx="9144000" cy="686920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prstClr val="white"/>
              </a:solidFill>
              <a:latin typeface="Rockwell" panose="02060603020205020403"/>
            </a:endParaRPr>
          </a:p>
        </p:txBody>
      </p:sp>
      <p:grpSp>
        <p:nvGrpSpPr>
          <p:cNvPr id="38" name="Group 37">
            <a:extLst>
              <a:ext uri="{FF2B5EF4-FFF2-40B4-BE49-F238E27FC236}">
                <a16:creationId xmlns:a16="http://schemas.microsoft.com/office/drawing/2014/main" id="{B437F5FC-01F7-4EB4-81E7-C27D917E95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10867" y="0"/>
            <a:ext cx="9438087" cy="6853238"/>
            <a:chOff x="-417513" y="0"/>
            <a:chExt cx="12584114" cy="6853238"/>
          </a:xfrm>
        </p:grpSpPr>
        <p:sp>
          <p:nvSpPr>
            <p:cNvPr id="39" name="Freeform 5">
              <a:extLst>
                <a:ext uri="{FF2B5EF4-FFF2-40B4-BE49-F238E27FC236}">
                  <a16:creationId xmlns:a16="http://schemas.microsoft.com/office/drawing/2014/main" id="{4B0CFF10-4805-4BFA-961B-1F60DAEB9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0" name="Freeform 6">
              <a:extLst>
                <a:ext uri="{FF2B5EF4-FFF2-40B4-BE49-F238E27FC236}">
                  <a16:creationId xmlns:a16="http://schemas.microsoft.com/office/drawing/2014/main" id="{BE054536-C03E-4857-B4AE-D687A58F9A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1" name="Freeform 7">
              <a:extLst>
                <a:ext uri="{FF2B5EF4-FFF2-40B4-BE49-F238E27FC236}">
                  <a16:creationId xmlns:a16="http://schemas.microsoft.com/office/drawing/2014/main" id="{FE33E51C-23D8-43F5-98C4-A2ED2C4C99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2" name="Freeform 8">
              <a:extLst>
                <a:ext uri="{FF2B5EF4-FFF2-40B4-BE49-F238E27FC236}">
                  <a16:creationId xmlns:a16="http://schemas.microsoft.com/office/drawing/2014/main" id="{89E18891-DEB2-4CFD-A907-2868B2A910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3" name="Freeform 9">
              <a:extLst>
                <a:ext uri="{FF2B5EF4-FFF2-40B4-BE49-F238E27FC236}">
                  <a16:creationId xmlns:a16="http://schemas.microsoft.com/office/drawing/2014/main" id="{0002C1BB-DB60-4314-A2FC-203E54D94C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4" name="Freeform 10">
              <a:extLst>
                <a:ext uri="{FF2B5EF4-FFF2-40B4-BE49-F238E27FC236}">
                  <a16:creationId xmlns:a16="http://schemas.microsoft.com/office/drawing/2014/main" id="{9B75BDFA-6D78-4FB1-9F21-5280855C49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45" name="Freeform 11">
              <a:extLst>
                <a:ext uri="{FF2B5EF4-FFF2-40B4-BE49-F238E27FC236}">
                  <a16:creationId xmlns:a16="http://schemas.microsoft.com/office/drawing/2014/main" id="{0B632D6B-A327-41AB-BBCF-9A03AD2AB7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6" name="Freeform 12">
              <a:extLst>
                <a:ext uri="{FF2B5EF4-FFF2-40B4-BE49-F238E27FC236}">
                  <a16:creationId xmlns:a16="http://schemas.microsoft.com/office/drawing/2014/main" id="{F514BBC5-1736-4813-BECB-5A6B6738E5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13">
              <a:extLst>
                <a:ext uri="{FF2B5EF4-FFF2-40B4-BE49-F238E27FC236}">
                  <a16:creationId xmlns:a16="http://schemas.microsoft.com/office/drawing/2014/main" id="{94A2C868-7AEC-4209-BFA3-7185B11D33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14">
              <a:extLst>
                <a:ext uri="{FF2B5EF4-FFF2-40B4-BE49-F238E27FC236}">
                  <a16:creationId xmlns:a16="http://schemas.microsoft.com/office/drawing/2014/main" id="{FF56CB70-2B25-4695-ADC8-6092D0D112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15">
              <a:extLst>
                <a:ext uri="{FF2B5EF4-FFF2-40B4-BE49-F238E27FC236}">
                  <a16:creationId xmlns:a16="http://schemas.microsoft.com/office/drawing/2014/main" id="{BA411BEF-2182-4458-B9AF-1634B5C2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0" name="Freeform 16">
              <a:extLst>
                <a:ext uri="{FF2B5EF4-FFF2-40B4-BE49-F238E27FC236}">
                  <a16:creationId xmlns:a16="http://schemas.microsoft.com/office/drawing/2014/main" id="{53F27E63-3F11-4C85-AC72-1EE8508C4C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1" name="Freeform 17">
              <a:extLst>
                <a:ext uri="{FF2B5EF4-FFF2-40B4-BE49-F238E27FC236}">
                  <a16:creationId xmlns:a16="http://schemas.microsoft.com/office/drawing/2014/main" id="{68B589BA-F70F-4E0B-94B9-EEB83EDF3F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2" name="Freeform 18">
              <a:extLst>
                <a:ext uri="{FF2B5EF4-FFF2-40B4-BE49-F238E27FC236}">
                  <a16:creationId xmlns:a16="http://schemas.microsoft.com/office/drawing/2014/main" id="{9D0B991D-CB0A-415F-8D77-A5565F66F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9">
              <a:extLst>
                <a:ext uri="{FF2B5EF4-FFF2-40B4-BE49-F238E27FC236}">
                  <a16:creationId xmlns:a16="http://schemas.microsoft.com/office/drawing/2014/main" id="{701E99DE-74F0-41D1-BBF4-5A57053BB6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20">
              <a:extLst>
                <a:ext uri="{FF2B5EF4-FFF2-40B4-BE49-F238E27FC236}">
                  <a16:creationId xmlns:a16="http://schemas.microsoft.com/office/drawing/2014/main" id="{C02EE40A-8F17-4182-9495-9506463B79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55" name="Freeform 21">
              <a:extLst>
                <a:ext uri="{FF2B5EF4-FFF2-40B4-BE49-F238E27FC236}">
                  <a16:creationId xmlns:a16="http://schemas.microsoft.com/office/drawing/2014/main" id="{924210CA-0A35-4127-925F-D4084B7DC3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bg1">
                  <a:alpha val="35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56" name="Freeform 22">
              <a:extLst>
                <a:ext uri="{FF2B5EF4-FFF2-40B4-BE49-F238E27FC236}">
                  <a16:creationId xmlns:a16="http://schemas.microsoft.com/office/drawing/2014/main" id="{DC13CEF1-DD2D-474C-B81C-820CEF3D9C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23">
              <a:extLst>
                <a:ext uri="{FF2B5EF4-FFF2-40B4-BE49-F238E27FC236}">
                  <a16:creationId xmlns:a16="http://schemas.microsoft.com/office/drawing/2014/main" id="{F889481A-8038-43E6-8EF1-A5F802CEDF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24">
              <a:extLst>
                <a:ext uri="{FF2B5EF4-FFF2-40B4-BE49-F238E27FC236}">
                  <a16:creationId xmlns:a16="http://schemas.microsoft.com/office/drawing/2014/main" id="{128BD14A-9093-4854-A73A-F666B2ED2D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25">
              <a:extLst>
                <a:ext uri="{FF2B5EF4-FFF2-40B4-BE49-F238E27FC236}">
                  <a16:creationId xmlns:a16="http://schemas.microsoft.com/office/drawing/2014/main" id="{22D884F4-76EC-4371-B903-E79CF191E3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useBgFill="1">
        <p:nvSpPr>
          <p:cNvPr id="61" name="Rectangle 60">
            <a:extLst>
              <a:ext uri="{FF2B5EF4-FFF2-40B4-BE49-F238E27FC236}">
                <a16:creationId xmlns:a16="http://schemas.microsoft.com/office/drawing/2014/main" id="{7C462C46-EFB7-4580-9921-DFC346FCC3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66748" y="0"/>
            <a:ext cx="7701252" cy="68692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US">
              <a:solidFill>
                <a:prstClr val="white"/>
              </a:solidFill>
              <a:latin typeface="Rockwell" panose="02060603020205020403"/>
            </a:endParaRPr>
          </a:p>
        </p:txBody>
      </p:sp>
      <p:sp>
        <p:nvSpPr>
          <p:cNvPr id="2" name="Title 1">
            <a:extLst>
              <a:ext uri="{FF2B5EF4-FFF2-40B4-BE49-F238E27FC236}">
                <a16:creationId xmlns:a16="http://schemas.microsoft.com/office/drawing/2014/main" id="{3EE56CDD-145F-C740-955F-182605232688}"/>
              </a:ext>
            </a:extLst>
          </p:cNvPr>
          <p:cNvSpPr>
            <a:spLocks noGrp="1"/>
          </p:cNvSpPr>
          <p:nvPr>
            <p:ph type="ctrTitle"/>
          </p:nvPr>
        </p:nvSpPr>
        <p:spPr>
          <a:xfrm>
            <a:off x="3684364" y="841375"/>
            <a:ext cx="4673143" cy="1230570"/>
          </a:xfrm>
        </p:spPr>
        <p:txBody>
          <a:bodyPr vert="horz" lIns="228600" tIns="228600" rIns="228600" bIns="228600" rtlCol="0" anchor="t">
            <a:normAutofit/>
          </a:bodyPr>
          <a:lstStyle/>
          <a:p>
            <a:pPr algn="l" defTabSz="914400">
              <a:lnSpc>
                <a:spcPct val="85000"/>
              </a:lnSpc>
            </a:pPr>
            <a:r>
              <a:rPr lang="en-US" sz="3100" spc="-150">
                <a:solidFill>
                  <a:schemeClr val="accent1"/>
                </a:solidFill>
              </a:rPr>
              <a:t>Define</a:t>
            </a:r>
          </a:p>
        </p:txBody>
      </p:sp>
      <p:sp>
        <p:nvSpPr>
          <p:cNvPr id="63" name="Isosceles Triangle 62">
            <a:extLst>
              <a:ext uri="{FF2B5EF4-FFF2-40B4-BE49-F238E27FC236}">
                <a16:creationId xmlns:a16="http://schemas.microsoft.com/office/drawing/2014/main" id="{B8B918B4-AB10-4E3A-916E-A9625586EA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834831" y="987224"/>
            <a:ext cx="300774" cy="194466"/>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pPr defTabSz="457200"/>
            <a:endParaRPr lang="en-US" dirty="0">
              <a:solidFill>
                <a:prstClr val="white"/>
              </a:solidFill>
              <a:latin typeface="Rockwell" panose="02060603020205020403"/>
            </a:endParaRPr>
          </a:p>
        </p:txBody>
      </p:sp>
      <p:sp>
        <p:nvSpPr>
          <p:cNvPr id="3" name="Content Placeholder 2">
            <a:extLst>
              <a:ext uri="{FF2B5EF4-FFF2-40B4-BE49-F238E27FC236}">
                <a16:creationId xmlns:a16="http://schemas.microsoft.com/office/drawing/2014/main" id="{B5AF4D65-767C-4642-B9C8-DDD46BF7E379}"/>
              </a:ext>
            </a:extLst>
          </p:cNvPr>
          <p:cNvSpPr>
            <a:spLocks noGrp="1"/>
          </p:cNvSpPr>
          <p:nvPr>
            <p:ph type="subTitle" idx="1"/>
          </p:nvPr>
        </p:nvSpPr>
        <p:spPr>
          <a:xfrm>
            <a:off x="3684366" y="1558345"/>
            <a:ext cx="6115889" cy="5150688"/>
          </a:xfrm>
        </p:spPr>
        <p:txBody>
          <a:bodyPr vert="horz" lIns="91440" tIns="45720" rIns="91440" bIns="45720" rtlCol="0" anchor="t">
            <a:normAutofit/>
          </a:bodyPr>
          <a:lstStyle/>
          <a:p>
            <a:pPr algn="l" defTabSz="914400">
              <a:lnSpc>
                <a:spcPct val="110000"/>
              </a:lnSpc>
            </a:pPr>
            <a:endParaRPr lang="en-US" altLang="en-US" sz="1300" b="1" u="sng" dirty="0">
              <a:solidFill>
                <a:schemeClr val="tx1"/>
              </a:solidFill>
            </a:endParaRPr>
          </a:p>
          <a:p>
            <a:pPr indent="-228600" algn="l" defTabSz="914400">
              <a:lnSpc>
                <a:spcPct val="110000"/>
              </a:lnSpc>
              <a:buFont typeface="Wingdings" panose="05000000000000000000" pitchFamily="2" charset="2"/>
              <a:buChar char="§"/>
            </a:pPr>
            <a:r>
              <a:rPr lang="en-US" altLang="en-US" sz="1300" dirty="0">
                <a:solidFill>
                  <a:schemeClr val="tx1"/>
                </a:solidFill>
              </a:rPr>
              <a:t>With this process improvement project our goal is to increase savings biweekly in order to purchase plane tickets for a family vacation. There appears to be plenty of money being deposited into the checking account, but for some reason there is never enough to properly put away any for savings.  Over the course of a three-week period, I will be collecting data from my online banking account, tracking all monies going out on purchases that are not deemed necessary (food is necessary, but not from Chick fil A). Success will be determined based on the amount of money that we are able to save over the course of the next two months or four pay cycles. </a:t>
            </a:r>
          </a:p>
          <a:p>
            <a:pPr indent="-228600" algn="l" defTabSz="914400">
              <a:lnSpc>
                <a:spcPct val="110000"/>
              </a:lnSpc>
              <a:buFont typeface="Wingdings" panose="05000000000000000000" pitchFamily="2" charset="2"/>
              <a:buChar char="§"/>
            </a:pPr>
            <a:r>
              <a:rPr lang="en-US" altLang="en-US" sz="1300" dirty="0">
                <a:solidFill>
                  <a:schemeClr val="tx1"/>
                </a:solidFill>
              </a:rPr>
              <a:t>I will be measuring my output data from take out, dine in, Amazon, the mall, and Target based on the input days of the week that the purchases were made. I will then calculate the total daily amount spent for each day to determine if I am spending most of my money during the week or on the weekend, and also what output is draining the most cash.</a:t>
            </a:r>
          </a:p>
          <a:p>
            <a:pPr indent="-228600" algn="l" defTabSz="914400">
              <a:lnSpc>
                <a:spcPct val="110000"/>
              </a:lnSpc>
              <a:buFont typeface="Wingdings" panose="05000000000000000000" pitchFamily="2" charset="2"/>
              <a:buChar char="§"/>
            </a:pPr>
            <a:r>
              <a:rPr lang="en-US" altLang="en-US" sz="1300" dirty="0">
                <a:solidFill>
                  <a:schemeClr val="tx1"/>
                </a:solidFill>
              </a:rPr>
              <a:t>The process I am trying to improve is the amount of money being spent on unnecessary purchases like eating out and frivolous buying of items that are unnecessary.</a:t>
            </a:r>
          </a:p>
          <a:p>
            <a:pPr indent="-228600" algn="l" defTabSz="914400">
              <a:lnSpc>
                <a:spcPct val="110000"/>
              </a:lnSpc>
              <a:buFont typeface="Wingdings" panose="05000000000000000000" pitchFamily="2" charset="2"/>
              <a:buChar char="§"/>
            </a:pPr>
            <a:r>
              <a:rPr lang="en-US" altLang="en-US" sz="1300" dirty="0">
                <a:solidFill>
                  <a:schemeClr val="tx1"/>
                </a:solidFill>
              </a:rPr>
              <a:t>The data will be measured for a second three-week period, to see if miscellaneous purchases decreased. </a:t>
            </a:r>
          </a:p>
          <a:p>
            <a:pPr indent="-228600" algn="l" defTabSz="914400">
              <a:lnSpc>
                <a:spcPct val="110000"/>
              </a:lnSpc>
              <a:buFont typeface="Wingdings" panose="05000000000000000000" pitchFamily="2" charset="2"/>
              <a:buChar char="§"/>
            </a:pPr>
            <a:endParaRPr lang="en-US" sz="1300" dirty="0">
              <a:solidFill>
                <a:schemeClr val="tx1"/>
              </a:solidFill>
            </a:endParaRPr>
          </a:p>
        </p:txBody>
      </p:sp>
    </p:spTree>
    <p:extLst>
      <p:ext uri="{BB962C8B-B14F-4D97-AF65-F5344CB8AC3E}">
        <p14:creationId xmlns:p14="http://schemas.microsoft.com/office/powerpoint/2010/main" val="2155267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5B668B5-4E01-F244-B520-0E8BD0F030E4}"/>
              </a:ext>
            </a:extLst>
          </p:cNvPr>
          <p:cNvSpPr>
            <a:spLocks noGrp="1"/>
          </p:cNvSpPr>
          <p:nvPr>
            <p:ph type="title"/>
          </p:nvPr>
        </p:nvSpPr>
        <p:spPr>
          <a:xfrm>
            <a:off x="2190473" y="2349925"/>
            <a:ext cx="2624234" cy="2456442"/>
          </a:xfrm>
        </p:spPr>
        <p:txBody>
          <a:bodyPr>
            <a:normAutofit/>
          </a:bodyPr>
          <a:lstStyle/>
          <a:p>
            <a:r>
              <a:rPr lang="en-US" dirty="0"/>
              <a:t>Operational Definitions</a:t>
            </a:r>
          </a:p>
        </p:txBody>
      </p:sp>
      <p:graphicFrame>
        <p:nvGraphicFramePr>
          <p:cNvPr id="8" name="Content Placeholder 5">
            <a:extLst>
              <a:ext uri="{FF2B5EF4-FFF2-40B4-BE49-F238E27FC236}">
                <a16:creationId xmlns:a16="http://schemas.microsoft.com/office/drawing/2014/main" id="{4A44FA25-6D35-068A-4C64-06ED0E0B54BA}"/>
              </a:ext>
            </a:extLst>
          </p:cNvPr>
          <p:cNvGraphicFramePr>
            <a:graphicFrameLocks noGrp="1"/>
          </p:cNvGraphicFramePr>
          <p:nvPr>
            <p:ph idx="1"/>
          </p:nvPr>
        </p:nvGraphicFramePr>
        <p:xfrm>
          <a:off x="5705168" y="803186"/>
          <a:ext cx="4366325" cy="52878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23047980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9" name="Group 118">
            <a:extLst>
              <a:ext uri="{FF2B5EF4-FFF2-40B4-BE49-F238E27FC236}">
                <a16:creationId xmlns:a16="http://schemas.microsoft.com/office/drawing/2014/main" id="{9A517D76-CE12-47A5-BD95-9A8F05070B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20" name="Freeform 5">
              <a:extLst>
                <a:ext uri="{FF2B5EF4-FFF2-40B4-BE49-F238E27FC236}">
                  <a16:creationId xmlns:a16="http://schemas.microsoft.com/office/drawing/2014/main" id="{A2F2F994-D93C-4552-B9AD-DA9E8C94BF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1" name="Freeform 6">
              <a:extLst>
                <a:ext uri="{FF2B5EF4-FFF2-40B4-BE49-F238E27FC236}">
                  <a16:creationId xmlns:a16="http://schemas.microsoft.com/office/drawing/2014/main" id="{502B8064-B713-4DB8-AC36-3E576B348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2" name="Freeform 7">
              <a:extLst>
                <a:ext uri="{FF2B5EF4-FFF2-40B4-BE49-F238E27FC236}">
                  <a16:creationId xmlns:a16="http://schemas.microsoft.com/office/drawing/2014/main" id="{1D700A84-AE55-4EDE-A656-62806F504E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3" name="Freeform 8">
              <a:extLst>
                <a:ext uri="{FF2B5EF4-FFF2-40B4-BE49-F238E27FC236}">
                  <a16:creationId xmlns:a16="http://schemas.microsoft.com/office/drawing/2014/main" id="{E04FC3D0-B839-4900-B5C8-86C7944573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4" name="Freeform 9">
              <a:extLst>
                <a:ext uri="{FF2B5EF4-FFF2-40B4-BE49-F238E27FC236}">
                  <a16:creationId xmlns:a16="http://schemas.microsoft.com/office/drawing/2014/main" id="{731A8D63-72B9-496F-BB43-DDD90FC7E2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5" name="Freeform 10">
              <a:extLst>
                <a:ext uri="{FF2B5EF4-FFF2-40B4-BE49-F238E27FC236}">
                  <a16:creationId xmlns:a16="http://schemas.microsoft.com/office/drawing/2014/main" id="{5B167ED7-B36F-4DDE-B273-7A309BD0F7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6" name="Freeform 11">
              <a:extLst>
                <a:ext uri="{FF2B5EF4-FFF2-40B4-BE49-F238E27FC236}">
                  <a16:creationId xmlns:a16="http://schemas.microsoft.com/office/drawing/2014/main" id="{1178D32B-E32A-4691-84EB-5FE693D3B1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7" name="Freeform 12">
              <a:extLst>
                <a:ext uri="{FF2B5EF4-FFF2-40B4-BE49-F238E27FC236}">
                  <a16:creationId xmlns:a16="http://schemas.microsoft.com/office/drawing/2014/main" id="{AB800FF0-63F8-4B30-96F4-E9601D026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28" name="Freeform 13">
              <a:extLst>
                <a:ext uri="{FF2B5EF4-FFF2-40B4-BE49-F238E27FC236}">
                  <a16:creationId xmlns:a16="http://schemas.microsoft.com/office/drawing/2014/main" id="{A4616F81-02F6-4A18-949C-FB6CBA200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29" name="Freeform 14">
              <a:extLst>
                <a:ext uri="{FF2B5EF4-FFF2-40B4-BE49-F238E27FC236}">
                  <a16:creationId xmlns:a16="http://schemas.microsoft.com/office/drawing/2014/main" id="{D31D2123-B363-42F3-8A04-43048C7BA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0" name="Freeform 15">
              <a:extLst>
                <a:ext uri="{FF2B5EF4-FFF2-40B4-BE49-F238E27FC236}">
                  <a16:creationId xmlns:a16="http://schemas.microsoft.com/office/drawing/2014/main" id="{C60973D3-0B9D-465C-8FD3-266BBA49ED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31" name="Freeform 16">
              <a:extLst>
                <a:ext uri="{FF2B5EF4-FFF2-40B4-BE49-F238E27FC236}">
                  <a16:creationId xmlns:a16="http://schemas.microsoft.com/office/drawing/2014/main" id="{C6655AC3-A1D6-4A0B-861F-F94CB5F0D1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32" name="Freeform 17">
              <a:extLst>
                <a:ext uri="{FF2B5EF4-FFF2-40B4-BE49-F238E27FC236}">
                  <a16:creationId xmlns:a16="http://schemas.microsoft.com/office/drawing/2014/main" id="{E8850C4A-AFA5-499E-8E1C-176A59C88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3" name="Freeform 18">
              <a:extLst>
                <a:ext uri="{FF2B5EF4-FFF2-40B4-BE49-F238E27FC236}">
                  <a16:creationId xmlns:a16="http://schemas.microsoft.com/office/drawing/2014/main" id="{8C06F8D4-97B5-4836-AD19-2151421B03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4" name="Freeform 19">
              <a:extLst>
                <a:ext uri="{FF2B5EF4-FFF2-40B4-BE49-F238E27FC236}">
                  <a16:creationId xmlns:a16="http://schemas.microsoft.com/office/drawing/2014/main" id="{89A2942D-1C1B-4AFF-9818-DA7B73EA48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5" name="Freeform 20">
              <a:extLst>
                <a:ext uri="{FF2B5EF4-FFF2-40B4-BE49-F238E27FC236}">
                  <a16:creationId xmlns:a16="http://schemas.microsoft.com/office/drawing/2014/main" id="{2B61C5D3-5852-403F-B4BA-A64B933120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6" name="Freeform 21">
              <a:extLst>
                <a:ext uri="{FF2B5EF4-FFF2-40B4-BE49-F238E27FC236}">
                  <a16:creationId xmlns:a16="http://schemas.microsoft.com/office/drawing/2014/main" id="{EF62A1A7-26C1-4804-93CB-A07F356CA3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37" name="Freeform 22">
              <a:extLst>
                <a:ext uri="{FF2B5EF4-FFF2-40B4-BE49-F238E27FC236}">
                  <a16:creationId xmlns:a16="http://schemas.microsoft.com/office/drawing/2014/main" id="{490A1082-3E3A-4C61-9613-910BB024AD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38" name="Freeform 23">
              <a:extLst>
                <a:ext uri="{FF2B5EF4-FFF2-40B4-BE49-F238E27FC236}">
                  <a16:creationId xmlns:a16="http://schemas.microsoft.com/office/drawing/2014/main" id="{5F452D69-A1DB-4A06-B933-896AED8619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140" name="Group 139">
            <a:extLst>
              <a:ext uri="{FF2B5EF4-FFF2-40B4-BE49-F238E27FC236}">
                <a16:creationId xmlns:a16="http://schemas.microsoft.com/office/drawing/2014/main" id="{445D6626-A6F2-4475-922C-BE42D3365F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669293" y="1186483"/>
            <a:ext cx="8848345" cy="4477933"/>
            <a:chOff x="1669293" y="1186483"/>
            <a:chExt cx="8848345" cy="4477933"/>
          </a:xfrm>
        </p:grpSpPr>
        <p:sp>
          <p:nvSpPr>
            <p:cNvPr id="141" name="Rectangle 140">
              <a:extLst>
                <a:ext uri="{FF2B5EF4-FFF2-40B4-BE49-F238E27FC236}">
                  <a16:creationId xmlns:a16="http://schemas.microsoft.com/office/drawing/2014/main" id="{0ECFEB13-5D98-43DB-8DFF-78327AE138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042" y="1186483"/>
              <a:ext cx="8843596" cy="7161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2" name="Isosceles Triangle 141">
              <a:extLst>
                <a:ext uri="{FF2B5EF4-FFF2-40B4-BE49-F238E27FC236}">
                  <a16:creationId xmlns:a16="http://schemas.microsoft.com/office/drawing/2014/main" id="{29DA4AFD-8D10-4660-A842-40F4D14347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3" name="Rectangle 142">
              <a:extLst>
                <a:ext uri="{FF2B5EF4-FFF2-40B4-BE49-F238E27FC236}">
                  <a16:creationId xmlns:a16="http://schemas.microsoft.com/office/drawing/2014/main" id="{F2DBAFF0-48F5-43BB-87C6-CE56A16B63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69293" y="1991156"/>
              <a:ext cx="8845667" cy="33221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145" name="Rectangle 144">
            <a:extLst>
              <a:ext uri="{FF2B5EF4-FFF2-40B4-BE49-F238E27FC236}">
                <a16:creationId xmlns:a16="http://schemas.microsoft.com/office/drawing/2014/main" id="{A3BAF07C-C39E-42EB-BB22-8D46691D97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3061" cy="686920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7" name="Group 146">
            <a:extLst>
              <a:ext uri="{FF2B5EF4-FFF2-40B4-BE49-F238E27FC236}">
                <a16:creationId xmlns:a16="http://schemas.microsoft.com/office/drawing/2014/main" id="{D8E9CF54-0466-4261-9E62-0249E60E188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29674" y="-59376"/>
            <a:ext cx="12515851" cy="6923798"/>
            <a:chOff x="-329674" y="-51881"/>
            <a:chExt cx="12515851" cy="6923798"/>
          </a:xfrm>
        </p:grpSpPr>
        <p:sp>
          <p:nvSpPr>
            <p:cNvPr id="148" name="Freeform 5">
              <a:extLst>
                <a:ext uri="{FF2B5EF4-FFF2-40B4-BE49-F238E27FC236}">
                  <a16:creationId xmlns:a16="http://schemas.microsoft.com/office/drawing/2014/main" id="{33E32106-E8B1-4F76-9EE6-58537738A3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9674" y="1298404"/>
              <a:ext cx="9702800" cy="5573512"/>
            </a:xfrm>
            <a:custGeom>
              <a:avLst/>
              <a:gdLst/>
              <a:ahLst/>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49" name="Freeform 6">
              <a:extLst>
                <a:ext uri="{FF2B5EF4-FFF2-40B4-BE49-F238E27FC236}">
                  <a16:creationId xmlns:a16="http://schemas.microsoft.com/office/drawing/2014/main" id="{C32C2C46-A045-44FB-8A74-5EBD650C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70451" y="2018236"/>
              <a:ext cx="7373938" cy="4848892"/>
            </a:xfrm>
            <a:custGeom>
              <a:avLst/>
              <a:gdLst/>
              <a:ahLst/>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0" name="Freeform 7">
              <a:extLst>
                <a:ext uri="{FF2B5EF4-FFF2-40B4-BE49-F238E27FC236}">
                  <a16:creationId xmlns:a16="http://schemas.microsoft.com/office/drawing/2014/main" id="{6A76F79C-6683-4940-BCF7-4BCCCEE406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1351" y="1788400"/>
              <a:ext cx="8035925" cy="5083516"/>
            </a:xfrm>
            <a:custGeom>
              <a:avLst/>
              <a:gdLst/>
              <a:ahLst/>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1" name="Freeform 8">
              <a:extLst>
                <a:ext uri="{FF2B5EF4-FFF2-40B4-BE49-F238E27FC236}">
                  <a16:creationId xmlns:a16="http://schemas.microsoft.com/office/drawing/2014/main" id="{FF4675A3-6D07-4B1F-9BFC-AEBEA1AD06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49842"/>
              <a:ext cx="10334625" cy="6322075"/>
            </a:xfrm>
            <a:custGeom>
              <a:avLst/>
              <a:gdLst/>
              <a:ahLst/>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2" name="Freeform 9">
              <a:extLst>
                <a:ext uri="{FF2B5EF4-FFF2-40B4-BE49-F238E27FC236}">
                  <a16:creationId xmlns:a16="http://schemas.microsoft.com/office/drawing/2014/main" id="{765E127A-B6B7-4B1D-B7BD-6C8C969D29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6186246"/>
              <a:ext cx="504825" cy="681527"/>
            </a:xfrm>
            <a:custGeom>
              <a:avLst/>
              <a:gdLst/>
              <a:ahLst/>
              <a:cxnLst/>
              <a:rect l="0" t="0" r="r" b="b"/>
              <a:pathLst>
                <a:path w="106" h="143">
                  <a:moveTo>
                    <a:pt x="0" y="0"/>
                  </a:moveTo>
                  <a:cubicBezTo>
                    <a:pt x="35" y="54"/>
                    <a:pt x="70" y="101"/>
                    <a:pt x="106" y="143"/>
                  </a:cubicBezTo>
                </a:path>
              </a:pathLst>
            </a:custGeom>
            <a:noFill/>
            <a:ln w="4763"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3" name="Freeform 10">
              <a:extLst>
                <a:ext uri="{FF2B5EF4-FFF2-40B4-BE49-F238E27FC236}">
                  <a16:creationId xmlns:a16="http://schemas.microsoft.com/office/drawing/2014/main" id="{3BCA9D9E-C72C-4751-BFA9-10B85CACE3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1881"/>
              <a:ext cx="11091863" cy="6923796"/>
            </a:xfrm>
            <a:custGeom>
              <a:avLst/>
              <a:gdLst/>
              <a:ahLst/>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4" name="Freeform 11">
              <a:extLst>
                <a:ext uri="{FF2B5EF4-FFF2-40B4-BE49-F238E27FC236}">
                  <a16:creationId xmlns:a16="http://schemas.microsoft.com/office/drawing/2014/main" id="{080C708C-69BF-441B-AB75-C98160ED06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26601" y="5579"/>
              <a:ext cx="5788025" cy="6847184"/>
            </a:xfrm>
            <a:custGeom>
              <a:avLst/>
              <a:gdLst/>
              <a:ahLst/>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5" name="Freeform 12">
              <a:extLst>
                <a:ext uri="{FF2B5EF4-FFF2-40B4-BE49-F238E27FC236}">
                  <a16:creationId xmlns:a16="http://schemas.microsoft.com/office/drawing/2014/main" id="{3E79964E-F8F1-4763-8892-7BC3DAE306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1057275" cy="614491"/>
            </a:xfrm>
            <a:custGeom>
              <a:avLst/>
              <a:gdLst/>
              <a:ahLst/>
              <a:cxnLst/>
              <a:rect l="0" t="0" r="r" b="b"/>
              <a:pathLst>
                <a:path w="222" h="129">
                  <a:moveTo>
                    <a:pt x="222" y="0"/>
                  </a:moveTo>
                  <a:cubicBezTo>
                    <a:pt x="152" y="35"/>
                    <a:pt x="76" y="78"/>
                    <a:pt x="0" y="129"/>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56" name="Freeform 13">
              <a:extLst>
                <a:ext uri="{FF2B5EF4-FFF2-40B4-BE49-F238E27FC236}">
                  <a16:creationId xmlns:a16="http://schemas.microsoft.com/office/drawing/2014/main" id="{FE09592A-FCC9-4AE5-BA0B-730C6F3BBE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821889" y="5579"/>
              <a:ext cx="5588000" cy="6866337"/>
            </a:xfrm>
            <a:custGeom>
              <a:avLst/>
              <a:gdLst/>
              <a:ahLst/>
              <a:cxnLst/>
              <a:rect l="0" t="0" r="r" b="b"/>
              <a:pathLst>
                <a:path w="1174" h="1440">
                  <a:moveTo>
                    <a:pt x="1067" y="1440"/>
                  </a:moveTo>
                  <a:cubicBezTo>
                    <a:pt x="1174" y="1124"/>
                    <a:pt x="887" y="797"/>
                    <a:pt x="698" y="577"/>
                  </a:cubicBezTo>
                  <a:cubicBezTo>
                    <a:pt x="500" y="348"/>
                    <a:pt x="270" y="141"/>
                    <a:pt x="0" y="0"/>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7" name="Freeform 14">
              <a:extLst>
                <a:ext uri="{FF2B5EF4-FFF2-40B4-BE49-F238E27FC236}">
                  <a16:creationId xmlns:a16="http://schemas.microsoft.com/office/drawing/2014/main" id="{96448994-820C-4BC1-ABF3-4579C6F99A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701" y="790"/>
              <a:ext cx="595313" cy="352734"/>
            </a:xfrm>
            <a:custGeom>
              <a:avLst/>
              <a:gdLst/>
              <a:ahLst/>
              <a:cxnLst/>
              <a:rect l="0" t="0" r="r" b="b"/>
              <a:pathLst>
                <a:path w="125" h="74">
                  <a:moveTo>
                    <a:pt x="125" y="0"/>
                  </a:moveTo>
                  <a:cubicBezTo>
                    <a:pt x="85" y="22"/>
                    <a:pt x="43" y="47"/>
                    <a:pt x="0" y="74"/>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58" name="Freeform 15">
              <a:extLst>
                <a:ext uri="{FF2B5EF4-FFF2-40B4-BE49-F238E27FC236}">
                  <a16:creationId xmlns:a16="http://schemas.microsoft.com/office/drawing/2014/main" id="{9BB0D192-565A-42B9-B292-CC032D71A6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012389" y="5579"/>
              <a:ext cx="5497513" cy="6866337"/>
            </a:xfrm>
            <a:custGeom>
              <a:avLst/>
              <a:gdLst/>
              <a:ahLst/>
              <a:cxnLst/>
              <a:rect l="0" t="0" r="r" b="b"/>
              <a:pathLst>
                <a:path w="1155" h="1440">
                  <a:moveTo>
                    <a:pt x="1056" y="1440"/>
                  </a:moveTo>
                  <a:cubicBezTo>
                    <a:pt x="1155" y="1123"/>
                    <a:pt x="875" y="801"/>
                    <a:pt x="686" y="580"/>
                  </a:cubicBezTo>
                  <a:cubicBezTo>
                    <a:pt x="491" y="352"/>
                    <a:pt x="264" y="145"/>
                    <a:pt x="0" y="0"/>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59" name="Freeform 16">
              <a:extLst>
                <a:ext uri="{FF2B5EF4-FFF2-40B4-BE49-F238E27FC236}">
                  <a16:creationId xmlns:a16="http://schemas.microsoft.com/office/drawing/2014/main" id="{6D1CA09C-5F40-4E92-A7E9-D1FCEE5128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1" y="5579"/>
              <a:ext cx="357188" cy="213875"/>
            </a:xfrm>
            <a:custGeom>
              <a:avLst/>
              <a:gdLst/>
              <a:ahLst/>
              <a:cxnLst/>
              <a:rect l="0" t="0" r="r" b="b"/>
              <a:pathLst>
                <a:path w="75" h="45">
                  <a:moveTo>
                    <a:pt x="75" y="0"/>
                  </a:moveTo>
                  <a:cubicBezTo>
                    <a:pt x="50" y="14"/>
                    <a:pt x="25" y="29"/>
                    <a:pt x="0" y="45"/>
                  </a:cubicBezTo>
                </a:path>
              </a:pathLst>
            </a:custGeom>
            <a:noFill/>
            <a:ln w="12700" cap="flat">
              <a:solidFill>
                <a:schemeClr val="bg1">
                  <a:alpha val="35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160" name="Freeform 17">
              <a:extLst>
                <a:ext uri="{FF2B5EF4-FFF2-40B4-BE49-F238E27FC236}">
                  <a16:creationId xmlns:a16="http://schemas.microsoft.com/office/drawing/2014/main" id="{379F5AA5-2E14-4880-A5A6-07AEF2AD89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210826" y="790"/>
              <a:ext cx="5522913" cy="6871126"/>
            </a:xfrm>
            <a:custGeom>
              <a:avLst/>
              <a:gdLst/>
              <a:ahLst/>
              <a:cxnLst/>
              <a:rect l="0" t="0" r="r" b="b"/>
              <a:pathLst>
                <a:path w="1160" h="1441">
                  <a:moveTo>
                    <a:pt x="1053" y="1441"/>
                  </a:moveTo>
                  <a:cubicBezTo>
                    <a:pt x="1160" y="1129"/>
                    <a:pt x="892" y="817"/>
                    <a:pt x="705" y="599"/>
                  </a:cubicBezTo>
                  <a:cubicBezTo>
                    <a:pt x="503" y="365"/>
                    <a:pt x="270" y="152"/>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1" name="Freeform 18">
              <a:extLst>
                <a:ext uri="{FF2B5EF4-FFF2-40B4-BE49-F238E27FC236}">
                  <a16:creationId xmlns:a16="http://schemas.microsoft.com/office/drawing/2014/main" id="{EF14BD32-D239-4DA3-98B3-7752073657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63239" y="5579"/>
              <a:ext cx="5413375" cy="6866337"/>
            </a:xfrm>
            <a:custGeom>
              <a:avLst/>
              <a:gdLst/>
              <a:ahLst/>
              <a:cxnLst/>
              <a:rect l="0" t="0" r="r" b="b"/>
              <a:pathLst>
                <a:path w="1137" h="1440">
                  <a:moveTo>
                    <a:pt x="1040" y="1440"/>
                  </a:moveTo>
                  <a:cubicBezTo>
                    <a:pt x="1137" y="1131"/>
                    <a:pt x="883" y="828"/>
                    <a:pt x="698" y="611"/>
                  </a:cubicBezTo>
                  <a:cubicBezTo>
                    <a:pt x="498" y="375"/>
                    <a:pt x="268" y="159"/>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2" name="Freeform 19">
              <a:extLst>
                <a:ext uri="{FF2B5EF4-FFF2-40B4-BE49-F238E27FC236}">
                  <a16:creationId xmlns:a16="http://schemas.microsoft.com/office/drawing/2014/main" id="{CF07B250-E5E4-4624-9BD7-8D513A67B7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877576" y="5579"/>
              <a:ext cx="5037138" cy="6861550"/>
            </a:xfrm>
            <a:custGeom>
              <a:avLst/>
              <a:gdLst/>
              <a:ahLst/>
              <a:cxnLst/>
              <a:rect l="0" t="0" r="r" b="b"/>
              <a:pathLst>
                <a:path w="1058" h="1439">
                  <a:moveTo>
                    <a:pt x="1011" y="1439"/>
                  </a:moveTo>
                  <a:cubicBezTo>
                    <a:pt x="1058" y="1131"/>
                    <a:pt x="825" y="841"/>
                    <a:pt x="648" y="617"/>
                  </a:cubicBezTo>
                  <a:cubicBezTo>
                    <a:pt x="462" y="383"/>
                    <a:pt x="248" y="16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3" name="Freeform 20">
              <a:extLst>
                <a:ext uri="{FF2B5EF4-FFF2-40B4-BE49-F238E27FC236}">
                  <a16:creationId xmlns:a16="http://schemas.microsoft.com/office/drawing/2014/main" id="{BCC5D120-7C8C-4290-865C-4EE6E4F245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768289" y="5579"/>
              <a:ext cx="3417888" cy="2742066"/>
            </a:xfrm>
            <a:custGeom>
              <a:avLst/>
              <a:gdLst/>
              <a:ahLst/>
              <a:cxnLst/>
              <a:rect l="0" t="0" r="r" b="b"/>
              <a:pathLst>
                <a:path w="718" h="575">
                  <a:moveTo>
                    <a:pt x="718" y="575"/>
                  </a:moveTo>
                  <a:cubicBezTo>
                    <a:pt x="500" y="360"/>
                    <a:pt x="260" y="163"/>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4" name="Freeform 21">
              <a:extLst>
                <a:ext uri="{FF2B5EF4-FFF2-40B4-BE49-F238E27FC236}">
                  <a16:creationId xmlns:a16="http://schemas.microsoft.com/office/drawing/2014/main" id="{C24688C6-CAE5-4EF2-B2BA-A138DA0A24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235014" y="10367"/>
              <a:ext cx="2951163" cy="2555325"/>
            </a:xfrm>
            <a:custGeom>
              <a:avLst/>
              <a:gdLst/>
              <a:ahLst/>
              <a:cxnLst/>
              <a:rect l="0" t="0" r="r" b="b"/>
              <a:pathLst>
                <a:path w="620" h="536">
                  <a:moveTo>
                    <a:pt x="620" y="536"/>
                  </a:moveTo>
                  <a:cubicBezTo>
                    <a:pt x="404" y="314"/>
                    <a:pt x="196" y="138"/>
                    <a:pt x="0" y="0"/>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165" name="Freeform 22">
              <a:extLst>
                <a:ext uri="{FF2B5EF4-FFF2-40B4-BE49-F238E27FC236}">
                  <a16:creationId xmlns:a16="http://schemas.microsoft.com/office/drawing/2014/main" id="{6BD31099-7C13-4901-A04F-632B1CD846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20826" y="5579"/>
              <a:ext cx="2165350" cy="1358265"/>
            </a:xfrm>
            <a:custGeom>
              <a:avLst/>
              <a:gdLst/>
              <a:ahLst/>
              <a:cxnLst/>
              <a:rect l="0" t="0" r="r" b="b"/>
              <a:pathLst>
                <a:path w="455" h="285">
                  <a:moveTo>
                    <a:pt x="0" y="0"/>
                  </a:moveTo>
                  <a:cubicBezTo>
                    <a:pt x="153" y="85"/>
                    <a:pt x="308" y="180"/>
                    <a:pt x="455" y="285"/>
                  </a:cubicBezTo>
                </a:path>
              </a:pathLst>
            </a:custGeom>
            <a:noFill/>
            <a:ln w="9525" cap="flat">
              <a:solidFill>
                <a:schemeClr val="bg1">
                  <a:alpha val="35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166" name="Freeform 23">
              <a:extLst>
                <a:ext uri="{FF2B5EF4-FFF2-40B4-BE49-F238E27FC236}">
                  <a16:creationId xmlns:a16="http://schemas.microsoft.com/office/drawing/2014/main" id="{679F5FF7-82B2-4033-8FBE-63170C93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90826" y="5579"/>
              <a:ext cx="895350" cy="534687"/>
            </a:xfrm>
            <a:custGeom>
              <a:avLst/>
              <a:gdLst/>
              <a:ahLst/>
              <a:cxnLst/>
              <a:rect l="0" t="0" r="r" b="b"/>
              <a:pathLst>
                <a:path w="188" h="112">
                  <a:moveTo>
                    <a:pt x="0" y="0"/>
                  </a:moveTo>
                  <a:cubicBezTo>
                    <a:pt x="63" y="36"/>
                    <a:pt x="126" y="73"/>
                    <a:pt x="188" y="112"/>
                  </a:cubicBezTo>
                </a:path>
              </a:pathLst>
            </a:custGeom>
            <a:noFill/>
            <a:ln w="9525" cap="flat">
              <a:solidFill>
                <a:schemeClr val="bg1">
                  <a:alpha val="35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sp>
        <p:nvSpPr>
          <p:cNvPr id="6" name="Title 5">
            <a:extLst>
              <a:ext uri="{FF2B5EF4-FFF2-40B4-BE49-F238E27FC236}">
                <a16:creationId xmlns:a16="http://schemas.microsoft.com/office/drawing/2014/main" id="{C9460EBF-2105-7D4F-942D-E0D47D72EBA4}"/>
              </a:ext>
            </a:extLst>
          </p:cNvPr>
          <p:cNvSpPr>
            <a:spLocks noGrp="1"/>
          </p:cNvSpPr>
          <p:nvPr>
            <p:ph type="title"/>
          </p:nvPr>
        </p:nvSpPr>
        <p:spPr>
          <a:xfrm>
            <a:off x="1378425" y="5199797"/>
            <a:ext cx="9435152" cy="789673"/>
          </a:xfrm>
        </p:spPr>
        <p:txBody>
          <a:bodyPr vert="horz" lIns="228600" tIns="228600" rIns="228600" bIns="0" rtlCol="0" anchor="ctr">
            <a:normAutofit/>
          </a:bodyPr>
          <a:lstStyle/>
          <a:p>
            <a:pPr defTabSz="914400">
              <a:lnSpc>
                <a:spcPct val="80000"/>
              </a:lnSpc>
            </a:pPr>
            <a:r>
              <a:rPr lang="en-US" sz="4000" spc="-150">
                <a:solidFill>
                  <a:schemeClr val="bg1"/>
                </a:solidFill>
              </a:rPr>
              <a:t>Define: Process Map</a:t>
            </a:r>
          </a:p>
        </p:txBody>
      </p:sp>
      <p:sp>
        <p:nvSpPr>
          <p:cNvPr id="168" name="Freeform: Shape 167">
            <a:extLst>
              <a:ext uri="{FF2B5EF4-FFF2-40B4-BE49-F238E27FC236}">
                <a16:creationId xmlns:a16="http://schemas.microsoft.com/office/drawing/2014/main" id="{A7795DFA-888F-47E2-B44E-DE1D3B3E46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058957"/>
          </a:xfrm>
          <a:custGeom>
            <a:avLst/>
            <a:gdLst>
              <a:gd name="connsiteX0" fmla="*/ 0 w 12192000"/>
              <a:gd name="connsiteY0" fmla="*/ 0 h 5058957"/>
              <a:gd name="connsiteX1" fmla="*/ 12192000 w 12192000"/>
              <a:gd name="connsiteY1" fmla="*/ 0 h 5058957"/>
              <a:gd name="connsiteX2" fmla="*/ 12192000 w 12192000"/>
              <a:gd name="connsiteY2" fmla="*/ 259692 h 5058957"/>
              <a:gd name="connsiteX3" fmla="*/ 12192000 w 12192000"/>
              <a:gd name="connsiteY3" fmla="*/ 3542069 h 5058957"/>
              <a:gd name="connsiteX4" fmla="*/ 12192000 w 12192000"/>
              <a:gd name="connsiteY4" fmla="*/ 3734194 h 5058957"/>
              <a:gd name="connsiteX5" fmla="*/ 12192000 w 12192000"/>
              <a:gd name="connsiteY5" fmla="*/ 4710012 h 5058957"/>
              <a:gd name="connsiteX6" fmla="*/ 12113803 w 12192000"/>
              <a:gd name="connsiteY6" fmla="*/ 4718295 h 5058957"/>
              <a:gd name="connsiteX7" fmla="*/ 6753597 w 12192000"/>
              <a:gd name="connsiteY7" fmla="*/ 5041852 h 5058957"/>
              <a:gd name="connsiteX8" fmla="*/ 400746 w 12192000"/>
              <a:gd name="connsiteY8" fmla="*/ 4870509 h 5058957"/>
              <a:gd name="connsiteX9" fmla="*/ 0 w 12192000"/>
              <a:gd name="connsiteY9" fmla="*/ 4833533 h 5058957"/>
              <a:gd name="connsiteX10" fmla="*/ 0 w 12192000"/>
              <a:gd name="connsiteY10" fmla="*/ 3734194 h 5058957"/>
              <a:gd name="connsiteX11" fmla="*/ 0 w 12192000"/>
              <a:gd name="connsiteY11" fmla="*/ 3542069 h 5058957"/>
              <a:gd name="connsiteX12" fmla="*/ 0 w 12192000"/>
              <a:gd name="connsiteY12" fmla="*/ 259692 h 5058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92000" h="5058957">
                <a:moveTo>
                  <a:pt x="0" y="0"/>
                </a:moveTo>
                <a:lnTo>
                  <a:pt x="12192000" y="0"/>
                </a:lnTo>
                <a:lnTo>
                  <a:pt x="12192000" y="259692"/>
                </a:lnTo>
                <a:lnTo>
                  <a:pt x="12192000" y="3542069"/>
                </a:lnTo>
                <a:lnTo>
                  <a:pt x="12192000" y="3734194"/>
                </a:lnTo>
                <a:lnTo>
                  <a:pt x="12192000" y="4710012"/>
                </a:lnTo>
                <a:lnTo>
                  <a:pt x="12113803" y="4718295"/>
                </a:lnTo>
                <a:cubicBezTo>
                  <a:pt x="10139508" y="4916244"/>
                  <a:pt x="8237152" y="5009247"/>
                  <a:pt x="6753597" y="5041852"/>
                </a:cubicBezTo>
                <a:cubicBezTo>
                  <a:pt x="4940362" y="5081701"/>
                  <a:pt x="2657278" y="5062371"/>
                  <a:pt x="400746" y="4870509"/>
                </a:cubicBezTo>
                <a:lnTo>
                  <a:pt x="0" y="4833533"/>
                </a:lnTo>
                <a:lnTo>
                  <a:pt x="0" y="3734194"/>
                </a:lnTo>
                <a:lnTo>
                  <a:pt x="0" y="3542069"/>
                </a:lnTo>
                <a:lnTo>
                  <a:pt x="0" y="259692"/>
                </a:lnTo>
                <a:close/>
              </a:path>
            </a:pathLst>
          </a:custGeom>
          <a:solidFill>
            <a:schemeClr val="bg1"/>
          </a:solidFill>
          <a:ln w="44450">
            <a:noFill/>
          </a:ln>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pic>
        <p:nvPicPr>
          <p:cNvPr id="8" name="Picture 7" descr="Stacks of gold coins">
            <a:extLst>
              <a:ext uri="{FF2B5EF4-FFF2-40B4-BE49-F238E27FC236}">
                <a16:creationId xmlns:a16="http://schemas.microsoft.com/office/drawing/2014/main" id="{8A9FDEF1-1D41-5141-93D0-BD892293293C}"/>
              </a:ext>
            </a:extLst>
          </p:cNvPr>
          <p:cNvPicPr>
            <a:picLocks noChangeAspect="1"/>
          </p:cNvPicPr>
          <p:nvPr/>
        </p:nvPicPr>
        <p:blipFill>
          <a:blip r:embed="rId2"/>
          <a:stretch>
            <a:fillRect/>
          </a:stretch>
        </p:blipFill>
        <p:spPr>
          <a:xfrm>
            <a:off x="643467" y="2847546"/>
            <a:ext cx="2299758" cy="1464805"/>
          </a:xfrm>
          <a:prstGeom prst="rect">
            <a:avLst/>
          </a:prstGeom>
        </p:spPr>
      </p:pic>
      <p:pic>
        <p:nvPicPr>
          <p:cNvPr id="5" name="Picture 4">
            <a:extLst>
              <a:ext uri="{FF2B5EF4-FFF2-40B4-BE49-F238E27FC236}">
                <a16:creationId xmlns:a16="http://schemas.microsoft.com/office/drawing/2014/main" id="{C22AECED-CC88-AF42-9072-0CC06F6E783E}"/>
              </a:ext>
            </a:extLst>
          </p:cNvPr>
          <p:cNvPicPr>
            <a:picLocks noChangeAspect="1"/>
          </p:cNvPicPr>
          <p:nvPr/>
        </p:nvPicPr>
        <p:blipFill>
          <a:blip r:embed="rId3"/>
          <a:stretch>
            <a:fillRect/>
          </a:stretch>
        </p:blipFill>
        <p:spPr>
          <a:xfrm>
            <a:off x="3005137" y="762607"/>
            <a:ext cx="8552390" cy="3840494"/>
          </a:xfrm>
          <a:prstGeom prst="rect">
            <a:avLst/>
          </a:prstGeom>
        </p:spPr>
      </p:pic>
    </p:spTree>
    <p:extLst>
      <p:ext uri="{BB962C8B-B14F-4D97-AF65-F5344CB8AC3E}">
        <p14:creationId xmlns:p14="http://schemas.microsoft.com/office/powerpoint/2010/main" val="4120206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1" name="Rectangle 71">
            <a:extLst>
              <a:ext uri="{FF2B5EF4-FFF2-40B4-BE49-F238E27FC236}">
                <a16:creationId xmlns:a16="http://schemas.microsoft.com/office/drawing/2014/main" id="{F3C5918A-1DC5-4CF3-AA27-00AA3088A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 name="Freeform: Shape 73">
            <a:extLst>
              <a:ext uri="{FF2B5EF4-FFF2-40B4-BE49-F238E27FC236}">
                <a16:creationId xmlns:a16="http://schemas.microsoft.com/office/drawing/2014/main" id="{B786683A-6FD6-4BF7-B3B0-DC39767739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274788" y="-15796"/>
            <a:ext cx="7911916" cy="6889592"/>
          </a:xfrm>
          <a:custGeom>
            <a:avLst/>
            <a:gdLst>
              <a:gd name="connsiteX0" fmla="*/ 1144064 w 7911916"/>
              <a:gd name="connsiteY0" fmla="*/ 0 h 6889592"/>
              <a:gd name="connsiteX1" fmla="*/ 7911916 w 7911916"/>
              <a:gd name="connsiteY1" fmla="*/ 0 h 6889592"/>
              <a:gd name="connsiteX2" fmla="*/ 7911916 w 7911916"/>
              <a:gd name="connsiteY2" fmla="*/ 6889592 h 6889592"/>
              <a:gd name="connsiteX3" fmla="*/ 1282780 w 7911916"/>
              <a:gd name="connsiteY3" fmla="*/ 6889592 h 6889592"/>
              <a:gd name="connsiteX4" fmla="*/ 1021588 w 7911916"/>
              <a:gd name="connsiteY4" fmla="*/ 6461391 h 6889592"/>
              <a:gd name="connsiteX5" fmla="*/ 841264 w 7911916"/>
              <a:gd name="connsiteY5" fmla="*/ 370936 h 6889592"/>
              <a:gd name="connsiteX6" fmla="*/ 1119707 w 7911916"/>
              <a:gd name="connsiteY6" fmla="*/ 26053 h 6889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11916" h="6889592">
                <a:moveTo>
                  <a:pt x="1144064" y="0"/>
                </a:moveTo>
                <a:lnTo>
                  <a:pt x="7911916" y="0"/>
                </a:lnTo>
                <a:lnTo>
                  <a:pt x="7911916" y="6889592"/>
                </a:lnTo>
                <a:lnTo>
                  <a:pt x="1282780" y="6889592"/>
                </a:lnTo>
                <a:lnTo>
                  <a:pt x="1021588" y="6461391"/>
                </a:lnTo>
                <a:cubicBezTo>
                  <a:pt x="-73086" y="4533675"/>
                  <a:pt x="-509682" y="2192905"/>
                  <a:pt x="841264" y="370936"/>
                </a:cubicBezTo>
                <a:cubicBezTo>
                  <a:pt x="928899" y="253509"/>
                  <a:pt x="1021859" y="138477"/>
                  <a:pt x="1119707" y="26053"/>
                </a:cubicBezTo>
                <a:close/>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6" name="Freeform: Shape 75">
            <a:extLst>
              <a:ext uri="{FF2B5EF4-FFF2-40B4-BE49-F238E27FC236}">
                <a16:creationId xmlns:a16="http://schemas.microsoft.com/office/drawing/2014/main" id="{05169E50-59FB-4AEE-B61D-44A882A4C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249750" y="-6726"/>
            <a:ext cx="5931659" cy="6871452"/>
          </a:xfrm>
          <a:custGeom>
            <a:avLst/>
            <a:gdLst>
              <a:gd name="connsiteX0" fmla="*/ 2429503 w 5931659"/>
              <a:gd name="connsiteY0" fmla="*/ 0 h 6871452"/>
              <a:gd name="connsiteX1" fmla="*/ 5931659 w 5931659"/>
              <a:gd name="connsiteY1" fmla="*/ 0 h 6871452"/>
              <a:gd name="connsiteX2" fmla="*/ 5931659 w 5931659"/>
              <a:gd name="connsiteY2" fmla="*/ 6871452 h 6871452"/>
              <a:gd name="connsiteX3" fmla="*/ 1302090 w 5931659"/>
              <a:gd name="connsiteY3" fmla="*/ 6871452 h 6871452"/>
              <a:gd name="connsiteX4" fmla="*/ 1257860 w 5931659"/>
              <a:gd name="connsiteY4" fmla="*/ 6820098 h 6871452"/>
              <a:gd name="connsiteX5" fmla="*/ 456609 w 5931659"/>
              <a:gd name="connsiteY5" fmla="*/ 1965059 h 6871452"/>
              <a:gd name="connsiteX6" fmla="*/ 2356353 w 5931659"/>
              <a:gd name="connsiteY6" fmla="*/ 42030 h 687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31659" h="6871452">
                <a:moveTo>
                  <a:pt x="2429503" y="0"/>
                </a:moveTo>
                <a:lnTo>
                  <a:pt x="5931659" y="0"/>
                </a:lnTo>
                <a:lnTo>
                  <a:pt x="5931659" y="6871452"/>
                </a:lnTo>
                <a:lnTo>
                  <a:pt x="1302090" y="6871452"/>
                </a:lnTo>
                <a:lnTo>
                  <a:pt x="1257860" y="6820098"/>
                </a:lnTo>
                <a:cubicBezTo>
                  <a:pt x="121068" y="5395213"/>
                  <a:pt x="-469022" y="3541076"/>
                  <a:pt x="456609" y="1965059"/>
                </a:cubicBezTo>
                <a:cubicBezTo>
                  <a:pt x="919425" y="1178905"/>
                  <a:pt x="1583566" y="524859"/>
                  <a:pt x="2356353" y="42030"/>
                </a:cubicBezTo>
                <a:close/>
              </a:path>
            </a:pathLst>
          </a:custGeom>
          <a:noFill/>
          <a:ln w="9525" cap="flat">
            <a:solidFill>
              <a:schemeClr val="tx1">
                <a:alpha val="1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78" name="Freeform: Shape 77">
            <a:extLst>
              <a:ext uri="{FF2B5EF4-FFF2-40B4-BE49-F238E27FC236}">
                <a16:creationId xmlns:a16="http://schemas.microsoft.com/office/drawing/2014/main" id="{117C30F0-5A38-4B60-B632-3AF7C2780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5433528" y="-3116"/>
            <a:ext cx="6766974" cy="6864232"/>
          </a:xfrm>
          <a:custGeom>
            <a:avLst/>
            <a:gdLst>
              <a:gd name="connsiteX0" fmla="*/ 2135088 w 6766974"/>
              <a:gd name="connsiteY0" fmla="*/ 0 h 6864232"/>
              <a:gd name="connsiteX1" fmla="*/ 6766974 w 6766974"/>
              <a:gd name="connsiteY1" fmla="*/ 0 h 6864232"/>
              <a:gd name="connsiteX2" fmla="*/ 6766974 w 6766974"/>
              <a:gd name="connsiteY2" fmla="*/ 6864232 h 6864232"/>
              <a:gd name="connsiteX3" fmla="*/ 1128977 w 6766974"/>
              <a:gd name="connsiteY3" fmla="*/ 6864232 h 6864232"/>
              <a:gd name="connsiteX4" fmla="*/ 1004776 w 6766974"/>
              <a:gd name="connsiteY4" fmla="*/ 6687663 h 6864232"/>
              <a:gd name="connsiteX5" fmla="*/ 709736 w 6766974"/>
              <a:gd name="connsiteY5" fmla="*/ 1521351 h 6864232"/>
              <a:gd name="connsiteX6" fmla="*/ 1896284 w 6766974"/>
              <a:gd name="connsiteY6" fmla="*/ 197391 h 686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66974" h="6864232">
                <a:moveTo>
                  <a:pt x="2135088" y="0"/>
                </a:moveTo>
                <a:lnTo>
                  <a:pt x="6766974" y="0"/>
                </a:lnTo>
                <a:lnTo>
                  <a:pt x="6766974" y="6864232"/>
                </a:lnTo>
                <a:lnTo>
                  <a:pt x="1128977" y="6864232"/>
                </a:lnTo>
                <a:lnTo>
                  <a:pt x="1004776" y="6687663"/>
                </a:lnTo>
                <a:cubicBezTo>
                  <a:pt x="-54053" y="5122098"/>
                  <a:pt x="-463081" y="3202457"/>
                  <a:pt x="709736" y="1521351"/>
                </a:cubicBezTo>
                <a:cubicBezTo>
                  <a:pt x="1045443" y="1039181"/>
                  <a:pt x="1446565" y="592246"/>
                  <a:pt x="1896284" y="197391"/>
                </a:cubicBezTo>
                <a:close/>
              </a:path>
            </a:pathLst>
          </a:custGeom>
          <a:noFill/>
          <a:ln w="9525" cap="flat">
            <a:solidFill>
              <a:schemeClr val="tx1">
                <a:alpha val="1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80" name="Freeform: Shape 79">
            <a:extLst>
              <a:ext uri="{FF2B5EF4-FFF2-40B4-BE49-F238E27FC236}">
                <a16:creationId xmlns:a16="http://schemas.microsoft.com/office/drawing/2014/main" id="{A200CBA5-3F2B-4AAC-9F86-99AFECC19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3136" y="0"/>
            <a:ext cx="5238864" cy="6858000"/>
          </a:xfrm>
          <a:custGeom>
            <a:avLst/>
            <a:gdLst>
              <a:gd name="connsiteX0" fmla="*/ 2829115 w 5238864"/>
              <a:gd name="connsiteY0" fmla="*/ 0 h 6864726"/>
              <a:gd name="connsiteX1" fmla="*/ 5238864 w 5238864"/>
              <a:gd name="connsiteY1" fmla="*/ 0 h 6864726"/>
              <a:gd name="connsiteX2" fmla="*/ 5238864 w 5238864"/>
              <a:gd name="connsiteY2" fmla="*/ 6864726 h 6864726"/>
              <a:gd name="connsiteX3" fmla="*/ 1518091 w 5238864"/>
              <a:gd name="connsiteY3" fmla="*/ 6864726 h 6864726"/>
              <a:gd name="connsiteX4" fmla="*/ 1435414 w 5238864"/>
              <a:gd name="connsiteY4" fmla="*/ 6778879 h 6864726"/>
              <a:gd name="connsiteX5" fmla="*/ 406006 w 5238864"/>
              <a:gd name="connsiteY5" fmla="*/ 2093910 h 6864726"/>
              <a:gd name="connsiteX6" fmla="*/ 2559142 w 5238864"/>
              <a:gd name="connsiteY6" fmla="*/ 124487 h 6864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38864" h="6864726">
                <a:moveTo>
                  <a:pt x="2829115" y="0"/>
                </a:moveTo>
                <a:lnTo>
                  <a:pt x="5238864" y="0"/>
                </a:lnTo>
                <a:lnTo>
                  <a:pt x="5238864" y="6864726"/>
                </a:lnTo>
                <a:lnTo>
                  <a:pt x="1518091" y="6864726"/>
                </a:lnTo>
                <a:lnTo>
                  <a:pt x="1435414" y="6778879"/>
                </a:lnTo>
                <a:cubicBezTo>
                  <a:pt x="226066" y="5476104"/>
                  <a:pt x="-499346" y="3635393"/>
                  <a:pt x="406006" y="2093910"/>
                </a:cubicBezTo>
                <a:cubicBezTo>
                  <a:pt x="907547" y="1241972"/>
                  <a:pt x="1674986" y="564513"/>
                  <a:pt x="2559142" y="124487"/>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3E3B717-6B8A-F644-B527-2F40EC296A95}"/>
              </a:ext>
            </a:extLst>
          </p:cNvPr>
          <p:cNvSpPr>
            <a:spLocks noGrp="1"/>
          </p:cNvSpPr>
          <p:nvPr>
            <p:ph type="title"/>
          </p:nvPr>
        </p:nvSpPr>
        <p:spPr>
          <a:xfrm>
            <a:off x="7874928" y="1124998"/>
            <a:ext cx="3456122" cy="4589717"/>
          </a:xfrm>
        </p:spPr>
        <p:txBody>
          <a:bodyPr>
            <a:normAutofit/>
          </a:bodyPr>
          <a:lstStyle/>
          <a:p>
            <a:pPr algn="l"/>
            <a:r>
              <a:rPr lang="en-US" sz="4800"/>
              <a:t>Measure</a:t>
            </a:r>
          </a:p>
        </p:txBody>
      </p:sp>
      <p:sp>
        <p:nvSpPr>
          <p:cNvPr id="3" name="Content Placeholder 2">
            <a:extLst>
              <a:ext uri="{FF2B5EF4-FFF2-40B4-BE49-F238E27FC236}">
                <a16:creationId xmlns:a16="http://schemas.microsoft.com/office/drawing/2014/main" id="{60E68FC7-AF2C-E841-A748-5C6E1CC9132F}"/>
              </a:ext>
            </a:extLst>
          </p:cNvPr>
          <p:cNvSpPr>
            <a:spLocks noGrp="1"/>
          </p:cNvSpPr>
          <p:nvPr>
            <p:ph idx="1"/>
          </p:nvPr>
        </p:nvSpPr>
        <p:spPr>
          <a:xfrm>
            <a:off x="798577" y="794042"/>
            <a:ext cx="5427137" cy="5248622"/>
          </a:xfrm>
        </p:spPr>
        <p:txBody>
          <a:bodyPr>
            <a:normAutofit/>
          </a:bodyPr>
          <a:lstStyle/>
          <a:p>
            <a:r>
              <a:rPr lang="en-US">
                <a:latin typeface="Arial" panose="020B0604020202020204" pitchFamily="34" charset="0"/>
                <a:cs typeface="Arial" panose="020B0604020202020204" pitchFamily="34" charset="0"/>
              </a:rPr>
              <a:t>I collected continuous data from April 3</a:t>
            </a:r>
            <a:r>
              <a:rPr lang="en-US" baseline="30000">
                <a:latin typeface="Arial" panose="020B0604020202020204" pitchFamily="34" charset="0"/>
                <a:cs typeface="Arial" panose="020B0604020202020204" pitchFamily="34" charset="0"/>
              </a:rPr>
              <a:t>rd</a:t>
            </a:r>
            <a:r>
              <a:rPr lang="en-US">
                <a:latin typeface="Arial" panose="020B0604020202020204" pitchFamily="34" charset="0"/>
                <a:cs typeface="Arial" panose="020B0604020202020204" pitchFamily="34" charset="0"/>
              </a:rPr>
              <a:t>- 23rd. The continuous data that was collected consisted of purchases made on take-out, dining-out, Amazon, the Mall, and Target. In a separate chart all purchases from each day was charted and tallied for total daily spent.</a:t>
            </a:r>
          </a:p>
          <a:p>
            <a:r>
              <a:rPr lang="en-US">
                <a:latin typeface="Arial" panose="020B0604020202020204" pitchFamily="34" charset="0"/>
                <a:cs typeface="Arial" panose="020B0604020202020204" pitchFamily="34" charset="0"/>
              </a:rPr>
              <a:t>I collected my own data through my online banking account and complied it into an excel spreadsheet. Making sure to include what day of the week each purchase was made.</a:t>
            </a:r>
          </a:p>
          <a:p>
            <a:r>
              <a:rPr lang="en-US">
                <a:latin typeface="Arial" panose="020B0604020202020204" pitchFamily="34" charset="0"/>
                <a:cs typeface="Arial" panose="020B0604020202020204" pitchFamily="34" charset="0"/>
              </a:rPr>
              <a:t>I collected three  weeks worth of data to give me a good idea of what my monthly spending habits look like, Which days of the week do I spend the most money on. On those days where I am spending the most money, and any outside factor that could contribute to spending habits like if I’m at work or just sitting at home doing nothing</a:t>
            </a:r>
            <a:r>
              <a:rPr lang="en-US"/>
              <a:t>.</a:t>
            </a:r>
          </a:p>
        </p:txBody>
      </p:sp>
    </p:spTree>
    <p:extLst>
      <p:ext uri="{BB962C8B-B14F-4D97-AF65-F5344CB8AC3E}">
        <p14:creationId xmlns:p14="http://schemas.microsoft.com/office/powerpoint/2010/main" val="23370075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3" name="Rectangle 42">
            <a:extLst>
              <a:ext uri="{FF2B5EF4-FFF2-40B4-BE49-F238E27FC236}">
                <a16:creationId xmlns:a16="http://schemas.microsoft.com/office/drawing/2014/main" id="{29831267-5CAE-41B8-A1CC-66FE1628A6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4371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a:extLst>
              <a:ext uri="{FF2B5EF4-FFF2-40B4-BE49-F238E27FC236}">
                <a16:creationId xmlns:a16="http://schemas.microsoft.com/office/drawing/2014/main" id="{379EE808-85F9-455B-B8F9-FBE90075FB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46" name="Freeform 5">
              <a:extLst>
                <a:ext uri="{FF2B5EF4-FFF2-40B4-BE49-F238E27FC236}">
                  <a16:creationId xmlns:a16="http://schemas.microsoft.com/office/drawing/2014/main" id="{C89DCC09-ED44-478A-8F79-A02EBAF7A5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06513" y="0"/>
              <a:ext cx="3862388" cy="6843713"/>
            </a:xfrm>
            <a:custGeom>
              <a:avLst/>
              <a:gdLst/>
              <a:ahLst/>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7" name="Freeform 6">
              <a:extLst>
                <a:ext uri="{FF2B5EF4-FFF2-40B4-BE49-F238E27FC236}">
                  <a16:creationId xmlns:a16="http://schemas.microsoft.com/office/drawing/2014/main" id="{8E2E2454-5C03-4173-B8FE-1AB94658D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26725" y="9525"/>
              <a:ext cx="1539875" cy="555625"/>
            </a:xfrm>
            <a:custGeom>
              <a:avLst/>
              <a:gdLst/>
              <a:ahLst/>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8" name="Freeform 7">
              <a:extLst>
                <a:ext uri="{FF2B5EF4-FFF2-40B4-BE49-F238E27FC236}">
                  <a16:creationId xmlns:a16="http://schemas.microsoft.com/office/drawing/2014/main" id="{2E8C684E-09F3-4317-A7D3-3D18C35931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247313" y="5013325"/>
              <a:ext cx="1919288" cy="1830388"/>
            </a:xfrm>
            <a:custGeom>
              <a:avLst/>
              <a:gdLst/>
              <a:ahLst/>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49" name="Freeform 8">
              <a:extLst>
                <a:ext uri="{FF2B5EF4-FFF2-40B4-BE49-F238E27FC236}">
                  <a16:creationId xmlns:a16="http://schemas.microsoft.com/office/drawing/2014/main" id="{C5505EC4-4943-4963-98E8-69AF3FDF0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775" y="0"/>
              <a:ext cx="3676650" cy="6843713"/>
            </a:xfrm>
            <a:custGeom>
              <a:avLst/>
              <a:gdLst/>
              <a:ahLst/>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0" name="Freeform 9">
              <a:extLst>
                <a:ext uri="{FF2B5EF4-FFF2-40B4-BE49-F238E27FC236}">
                  <a16:creationId xmlns:a16="http://schemas.microsoft.com/office/drawing/2014/main" id="{4562C7B8-8AFB-4DDB-B72F-284990D5C4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02988" y="9525"/>
              <a:ext cx="963613" cy="366713"/>
            </a:xfrm>
            <a:custGeom>
              <a:avLst/>
              <a:gdLst/>
              <a:ahLst/>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1" name="Freeform 10">
              <a:extLst>
                <a:ext uri="{FF2B5EF4-FFF2-40B4-BE49-F238E27FC236}">
                  <a16:creationId xmlns:a16="http://schemas.microsoft.com/office/drawing/2014/main" id="{C3443E48-282C-4250-A466-0EC71FB9E1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494963" y="5275263"/>
              <a:ext cx="1666875" cy="1577975"/>
            </a:xfrm>
            <a:custGeom>
              <a:avLst/>
              <a:gdLst/>
              <a:ahLst/>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sp>
        <p:sp>
          <p:nvSpPr>
            <p:cNvPr id="52" name="Freeform 11">
              <a:extLst>
                <a:ext uri="{FF2B5EF4-FFF2-40B4-BE49-F238E27FC236}">
                  <a16:creationId xmlns:a16="http://schemas.microsoft.com/office/drawing/2014/main" id="{E1DA5A47-4EF3-4987-A0B2-0D48C03004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621088" cy="6843713"/>
            </a:xfrm>
            <a:custGeom>
              <a:avLst/>
              <a:gdLst/>
              <a:ahLst/>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3" name="Freeform 12">
              <a:extLst>
                <a:ext uri="{FF2B5EF4-FFF2-40B4-BE49-F238E27FC236}">
                  <a16:creationId xmlns:a16="http://schemas.microsoft.com/office/drawing/2014/main" id="{B97C0249-6965-4479-85DD-65D339807E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01438" y="9525"/>
              <a:ext cx="665163" cy="257175"/>
            </a:xfrm>
            <a:custGeom>
              <a:avLst/>
              <a:gdLst/>
              <a:ahLst/>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4" name="Freeform 13">
              <a:extLst>
                <a:ext uri="{FF2B5EF4-FFF2-40B4-BE49-F238E27FC236}">
                  <a16:creationId xmlns:a16="http://schemas.microsoft.com/office/drawing/2014/main" id="{593CC77F-968A-4E39-A274-8278279149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641013" y="5408613"/>
              <a:ext cx="1525588" cy="1435100"/>
            </a:xfrm>
            <a:custGeom>
              <a:avLst/>
              <a:gdLst/>
              <a:ahLst/>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5" name="Freeform 14">
              <a:extLst>
                <a:ext uri="{FF2B5EF4-FFF2-40B4-BE49-F238E27FC236}">
                  <a16:creationId xmlns:a16="http://schemas.microsoft.com/office/drawing/2014/main" id="{1238E5CF-CAEC-4B5C-9DB6-A40F03FB3A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01713" y="0"/>
              <a:ext cx="3244850" cy="6843713"/>
            </a:xfrm>
            <a:custGeom>
              <a:avLst/>
              <a:gdLst/>
              <a:ahLst/>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6" name="Freeform 15">
              <a:extLst>
                <a:ext uri="{FF2B5EF4-FFF2-40B4-BE49-F238E27FC236}">
                  <a16:creationId xmlns:a16="http://schemas.microsoft.com/office/drawing/2014/main" id="{BBD96636-6E63-4D65-A35C-92653FC48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802938" y="5518150"/>
              <a:ext cx="1363663" cy="1325563"/>
            </a:xfrm>
            <a:custGeom>
              <a:avLst/>
              <a:gdLst/>
              <a:ahLst/>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7" name="Freeform 16">
              <a:extLst>
                <a:ext uri="{FF2B5EF4-FFF2-40B4-BE49-F238E27FC236}">
                  <a16:creationId xmlns:a16="http://schemas.microsoft.com/office/drawing/2014/main" id="{8D56D53D-1432-4D95-B0DD-3799916FD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89000" y="0"/>
              <a:ext cx="3230563" cy="6843713"/>
            </a:xfrm>
            <a:custGeom>
              <a:avLst/>
              <a:gdLst/>
              <a:ahLst/>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8" name="Freeform 17">
              <a:extLst>
                <a:ext uri="{FF2B5EF4-FFF2-40B4-BE49-F238E27FC236}">
                  <a16:creationId xmlns:a16="http://schemas.microsoft.com/office/drawing/2014/main" id="{415107AD-3A21-4847-8F6C-C40629276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979150" y="5694363"/>
              <a:ext cx="1187450" cy="1149350"/>
            </a:xfrm>
            <a:custGeom>
              <a:avLst/>
              <a:gdLst/>
              <a:ahLst/>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59" name="Freeform 18">
              <a:extLst>
                <a:ext uri="{FF2B5EF4-FFF2-40B4-BE49-F238E27FC236}">
                  <a16:creationId xmlns:a16="http://schemas.microsoft.com/office/drawing/2014/main" id="{74B4AC16-93AF-4037-B469-BD1BAB95C9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84188" y="0"/>
              <a:ext cx="3421063" cy="6843713"/>
            </a:xfrm>
            <a:custGeom>
              <a:avLst/>
              <a:gdLst/>
              <a:ahLst/>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0" name="Freeform 19">
              <a:extLst>
                <a:ext uri="{FF2B5EF4-FFF2-40B4-BE49-F238E27FC236}">
                  <a16:creationId xmlns:a16="http://schemas.microsoft.com/office/drawing/2014/main" id="{57AEC385-0F84-4743-A483-0E97114463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287125" y="6049963"/>
              <a:ext cx="879475" cy="793750"/>
            </a:xfrm>
            <a:custGeom>
              <a:avLst/>
              <a:gdLst/>
              <a:ahLst/>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1" name="Freeform 20">
              <a:extLst>
                <a:ext uri="{FF2B5EF4-FFF2-40B4-BE49-F238E27FC236}">
                  <a16:creationId xmlns:a16="http://schemas.microsoft.com/office/drawing/2014/main" id="{90B47478-85F0-4BCA-9C98-48B633FD5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8488" y="0"/>
              <a:ext cx="2717800" cy="6843713"/>
            </a:xfrm>
            <a:custGeom>
              <a:avLst/>
              <a:gdLst/>
              <a:ahLst/>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sp>
        <p:sp>
          <p:nvSpPr>
            <p:cNvPr id="62" name="Freeform 21">
              <a:extLst>
                <a:ext uri="{FF2B5EF4-FFF2-40B4-BE49-F238E27FC236}">
                  <a16:creationId xmlns:a16="http://schemas.microsoft.com/office/drawing/2014/main" id="{C8F8E9C6-76DE-42DF-9CD7-B9789CDE1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61938" y="0"/>
              <a:ext cx="2944813" cy="6843713"/>
            </a:xfrm>
            <a:custGeom>
              <a:avLst/>
              <a:gdLst/>
              <a:ahLst/>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sp>
        <p:sp>
          <p:nvSpPr>
            <p:cNvPr id="63" name="Freeform 22">
              <a:extLst>
                <a:ext uri="{FF2B5EF4-FFF2-40B4-BE49-F238E27FC236}">
                  <a16:creationId xmlns:a16="http://schemas.microsoft.com/office/drawing/2014/main" id="{660FFC41-5F89-4B42-913F-7FB1780636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17513" y="0"/>
              <a:ext cx="2403475" cy="6843713"/>
            </a:xfrm>
            <a:custGeom>
              <a:avLst/>
              <a:gdLst/>
              <a:ahLst/>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4" name="Freeform 23">
              <a:extLst>
                <a:ext uri="{FF2B5EF4-FFF2-40B4-BE49-F238E27FC236}">
                  <a16:creationId xmlns:a16="http://schemas.microsoft.com/office/drawing/2014/main" id="{1B956442-7A16-4B5B-908F-D69FC0A933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9525"/>
              <a:ext cx="1771650" cy="3198813"/>
            </a:xfrm>
            <a:custGeom>
              <a:avLst/>
              <a:gdLst/>
              <a:ahLst/>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5" name="Freeform 24">
              <a:extLst>
                <a:ext uri="{FF2B5EF4-FFF2-40B4-BE49-F238E27FC236}">
                  <a16:creationId xmlns:a16="http://schemas.microsoft.com/office/drawing/2014/main" id="{B54D797E-632B-4287-907B-A96D2CCBF4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6016625"/>
              <a:ext cx="214313" cy="827088"/>
            </a:xfrm>
            <a:custGeom>
              <a:avLst/>
              <a:gdLst/>
              <a:ahLst/>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sp>
          <p:nvSpPr>
            <p:cNvPr id="66" name="Freeform 25">
              <a:extLst>
                <a:ext uri="{FF2B5EF4-FFF2-40B4-BE49-F238E27FC236}">
                  <a16:creationId xmlns:a16="http://schemas.microsoft.com/office/drawing/2014/main" id="{BF7D9703-D82B-498D-AA68-475F298FA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0"/>
              <a:ext cx="1562100" cy="2228850"/>
            </a:xfrm>
            <a:custGeom>
              <a:avLst/>
              <a:gdLst/>
              <a:ahLst/>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sp>
      </p:grpSp>
      <p:grpSp>
        <p:nvGrpSpPr>
          <p:cNvPr id="68" name="Group 67">
            <a:extLst>
              <a:ext uri="{FF2B5EF4-FFF2-40B4-BE49-F238E27FC236}">
                <a16:creationId xmlns:a16="http://schemas.microsoft.com/office/drawing/2014/main" id="{F8D580F2-1EDA-4B5F-98EB-EF8F18E9B7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0144" y="1699589"/>
            <a:ext cx="3674476" cy="3470421"/>
            <a:chOff x="697883" y="1816768"/>
            <a:chExt cx="3674476" cy="3470421"/>
          </a:xfrm>
        </p:grpSpPr>
        <p:sp>
          <p:nvSpPr>
            <p:cNvPr id="69" name="Rectangle 68">
              <a:extLst>
                <a:ext uri="{FF2B5EF4-FFF2-40B4-BE49-F238E27FC236}">
                  <a16:creationId xmlns:a16="http://schemas.microsoft.com/office/drawing/2014/main" id="{E0F2EADF-2A67-482F-B290-DED5172BB6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7883" y="1816768"/>
              <a:ext cx="3674476" cy="5029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70" name="Isosceles Triangle 22">
              <a:extLst>
                <a:ext uri="{FF2B5EF4-FFF2-40B4-BE49-F238E27FC236}">
                  <a16:creationId xmlns:a16="http://schemas.microsoft.com/office/drawing/2014/main" id="{39BCFDA0-B04D-4835-A135-02F8969F3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2380224" y="5014786"/>
              <a:ext cx="315988" cy="272403"/>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 name="Rectangle 70">
              <a:extLst>
                <a:ext uri="{FF2B5EF4-FFF2-40B4-BE49-F238E27FC236}">
                  <a16:creationId xmlns:a16="http://schemas.microsoft.com/office/drawing/2014/main" id="{6DD3C0B8-C176-40C2-93F5-670E2BAC7D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04075" y="2392840"/>
              <a:ext cx="3668284" cy="262432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sp>
        <p:nvSpPr>
          <p:cNvPr id="2" name="Title 1">
            <a:extLst>
              <a:ext uri="{FF2B5EF4-FFF2-40B4-BE49-F238E27FC236}">
                <a16:creationId xmlns:a16="http://schemas.microsoft.com/office/drawing/2014/main" id="{C3151493-B950-B146-8F75-5A6CCBDAF58C}"/>
              </a:ext>
            </a:extLst>
          </p:cNvPr>
          <p:cNvSpPr>
            <a:spLocks noGrp="1"/>
          </p:cNvSpPr>
          <p:nvPr>
            <p:ph type="title"/>
          </p:nvPr>
        </p:nvSpPr>
        <p:spPr>
          <a:xfrm>
            <a:off x="888631" y="2349925"/>
            <a:ext cx="3498979" cy="2456442"/>
          </a:xfrm>
        </p:spPr>
        <p:txBody>
          <a:bodyPr>
            <a:normAutofit/>
          </a:bodyPr>
          <a:lstStyle/>
          <a:p>
            <a:r>
              <a:rPr lang="en-US"/>
              <a:t>Measurement Plan</a:t>
            </a:r>
            <a:endParaRPr lang="en-US" dirty="0"/>
          </a:p>
        </p:txBody>
      </p:sp>
      <p:sp>
        <p:nvSpPr>
          <p:cNvPr id="3" name="Content Placeholder 2">
            <a:extLst>
              <a:ext uri="{FF2B5EF4-FFF2-40B4-BE49-F238E27FC236}">
                <a16:creationId xmlns:a16="http://schemas.microsoft.com/office/drawing/2014/main" id="{CE7AAC9F-A436-AE45-990A-467E91851F2A}"/>
              </a:ext>
            </a:extLst>
          </p:cNvPr>
          <p:cNvSpPr>
            <a:spLocks noGrp="1"/>
          </p:cNvSpPr>
          <p:nvPr>
            <p:ph idx="1"/>
          </p:nvPr>
        </p:nvSpPr>
        <p:spPr>
          <a:xfrm>
            <a:off x="5118447" y="803186"/>
            <a:ext cx="6281873" cy="5248622"/>
          </a:xfrm>
        </p:spPr>
        <p:txBody>
          <a:bodyPr>
            <a:normAutofit/>
          </a:bodyPr>
          <a:lstStyle/>
          <a:p>
            <a:r>
              <a:rPr lang="en-US" altLang="en-US">
                <a:latin typeface="Arial" panose="020B0604020202020204" pitchFamily="34" charset="0"/>
              </a:rPr>
              <a:t>When collecting data from an online source there are many areas where measurement error could occur. One area I found lots of error with online banking is the date of recording versus the actual date of purchase. The second biggest area for error measurement is in the categorization of  items purchased. In my case Amazon and Whole Foods often showed up as just Amazon or an address on the online banking site. </a:t>
            </a:r>
          </a:p>
          <a:p>
            <a:r>
              <a:rPr lang="en-US" altLang="en-US">
                <a:latin typeface="Arial" panose="020B0604020202020204" pitchFamily="34" charset="0"/>
              </a:rPr>
              <a:t>Over the three-week span I documented 6 data errors with Whole foods showing up as Amazon. I have small kids that eat a heavy diet of fresh foods, so I go to the grocery store several times a week.</a:t>
            </a:r>
          </a:p>
          <a:p>
            <a:r>
              <a:rPr lang="en-US" altLang="en-US">
                <a:latin typeface="Arial" panose="020B0604020202020204" pitchFamily="34" charset="0"/>
              </a:rPr>
              <a:t>In order to minimize error in this area I used purchase receipts and good old memory to figure out the days that I went to Whole Foods for groceries and the days that I know I did not go out for groceries. In this case minimizing error all boils down to paying attention to the data that is being recorded, and cross referencing it with another data source.</a:t>
            </a:r>
            <a:endParaRPr lang="en-US"/>
          </a:p>
        </p:txBody>
      </p:sp>
    </p:spTree>
    <p:extLst>
      <p:ext uri="{BB962C8B-B14F-4D97-AF65-F5344CB8AC3E}">
        <p14:creationId xmlns:p14="http://schemas.microsoft.com/office/powerpoint/2010/main" val="132346171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1CE5877-1704-6E41-8F2E-426021D5C43C}"/>
              </a:ext>
            </a:extLst>
          </p:cNvPr>
          <p:cNvSpPr>
            <a:spLocks noGrp="1"/>
          </p:cNvSpPr>
          <p:nvPr>
            <p:ph idx="1"/>
          </p:nvPr>
        </p:nvSpPr>
        <p:spPr>
          <a:xfrm>
            <a:off x="5187200" y="643466"/>
            <a:ext cx="5790349" cy="5571067"/>
          </a:xfrm>
        </p:spPr>
        <p:txBody>
          <a:bodyPr/>
          <a:lstStyle/>
          <a:p>
            <a:pPr marL="181737" indent="-181737" defTabSz="726948">
              <a:spcBef>
                <a:spcPts val="795"/>
              </a:spcBef>
            </a:pPr>
            <a:r>
              <a:rPr lang="en-US" sz="1696" kern="1200">
                <a:solidFill>
                  <a:schemeClr val="tx1"/>
                </a:solidFill>
                <a:effectLst/>
                <a:latin typeface="+mn-lt"/>
                <a:ea typeface="+mn-ea"/>
                <a:cs typeface="+mn-cs"/>
              </a:rPr>
              <a:t>I was only able to collect 19 initial data points in a 3-week time period for total spent daily. According to the sample size formula with my chosen margin of error at $200 and a confidence interval of 95%, I would need to collect 67 observations. Ideally, for this improvement process a larger sample size is needed.</a:t>
            </a:r>
            <a:endParaRPr lang="en-US"/>
          </a:p>
        </p:txBody>
      </p:sp>
      <p:sp>
        <p:nvSpPr>
          <p:cNvPr id="4" name="TextBox 3">
            <a:extLst>
              <a:ext uri="{FF2B5EF4-FFF2-40B4-BE49-F238E27FC236}">
                <a16:creationId xmlns:a16="http://schemas.microsoft.com/office/drawing/2014/main" id="{2651E2B5-DC3E-A740-9789-41F1C479669D}"/>
              </a:ext>
            </a:extLst>
          </p:cNvPr>
          <p:cNvSpPr txBox="1"/>
          <p:nvPr/>
        </p:nvSpPr>
        <p:spPr>
          <a:xfrm>
            <a:off x="1214451" y="1604381"/>
            <a:ext cx="3525676" cy="392022"/>
          </a:xfrm>
          <a:prstGeom prst="rect">
            <a:avLst/>
          </a:prstGeom>
          <a:noFill/>
        </p:spPr>
        <p:txBody>
          <a:bodyPr wrap="none" rtlCol="0">
            <a:spAutoFit/>
          </a:bodyPr>
          <a:lstStyle/>
          <a:p>
            <a:pPr defTabSz="484632">
              <a:spcAft>
                <a:spcPts val="600"/>
              </a:spcAft>
            </a:pPr>
            <a:r>
              <a:rPr lang="en-US" sz="1908" kern="1200">
                <a:solidFill>
                  <a:prstClr val="white"/>
                </a:solidFill>
                <a:latin typeface="Rockwell" panose="02060603020205020403"/>
                <a:ea typeface="+mn-ea"/>
                <a:cs typeface="+mn-cs"/>
              </a:rPr>
              <a:t>Measure sample Size Formula</a:t>
            </a:r>
            <a:endParaRPr lang="en-US">
              <a:solidFill>
                <a:prstClr val="white"/>
              </a:solidFill>
              <a:latin typeface="Rockwell" panose="02060603020205020403"/>
            </a:endParaRPr>
          </a:p>
        </p:txBody>
      </p:sp>
      <p:graphicFrame>
        <p:nvGraphicFramePr>
          <p:cNvPr id="6" name="Table 6">
            <a:extLst>
              <a:ext uri="{FF2B5EF4-FFF2-40B4-BE49-F238E27FC236}">
                <a16:creationId xmlns:a16="http://schemas.microsoft.com/office/drawing/2014/main" id="{75FBBEC5-04B1-D44A-9FEB-21622AFE55C9}"/>
              </a:ext>
            </a:extLst>
          </p:cNvPr>
          <p:cNvGraphicFramePr>
            <a:graphicFrameLocks noGrp="1"/>
          </p:cNvGraphicFramePr>
          <p:nvPr>
            <p:extLst>
              <p:ext uri="{D42A27DB-BD31-4B8C-83A1-F6EECF244321}">
                <p14:modId xmlns:p14="http://schemas.microsoft.com/office/powerpoint/2010/main" val="1807658986"/>
              </p:ext>
            </p:extLst>
          </p:nvPr>
        </p:nvGraphicFramePr>
        <p:xfrm>
          <a:off x="871870" y="2285226"/>
          <a:ext cx="4315329" cy="2576368"/>
        </p:xfrm>
        <a:graphic>
          <a:graphicData uri="http://schemas.openxmlformats.org/drawingml/2006/table">
            <a:tbl>
              <a:tblPr firstRow="1" bandRow="1">
                <a:tableStyleId>{5C22544A-7EE6-4342-B048-85BDC9FD1C3A}</a:tableStyleId>
              </a:tblPr>
              <a:tblGrid>
                <a:gridCol w="4315329">
                  <a:extLst>
                    <a:ext uri="{9D8B030D-6E8A-4147-A177-3AD203B41FA5}">
                      <a16:colId xmlns:a16="http://schemas.microsoft.com/office/drawing/2014/main" val="1474646211"/>
                    </a:ext>
                  </a:extLst>
                </a:gridCol>
              </a:tblGrid>
              <a:tr h="322046">
                <a:tc>
                  <a:txBody>
                    <a:bodyPr/>
                    <a:lstStyle/>
                    <a:p>
                      <a:r>
                        <a:rPr lang="en-US" dirty="0"/>
                        <a:t>Ideal Sample Size</a:t>
                      </a:r>
                    </a:p>
                  </a:txBody>
                  <a:tcPr/>
                </a:tc>
                <a:extLst>
                  <a:ext uri="{0D108BD9-81ED-4DB2-BD59-A6C34878D82A}">
                    <a16:rowId xmlns:a16="http://schemas.microsoft.com/office/drawing/2014/main" val="4002860483"/>
                  </a:ext>
                </a:extLst>
              </a:tr>
              <a:tr h="322046">
                <a:tc>
                  <a:txBody>
                    <a:bodyPr/>
                    <a:lstStyle/>
                    <a:p>
                      <a:r>
                        <a:rPr lang="en-US" dirty="0"/>
                        <a:t>n=(z*sigma/E)2</a:t>
                      </a:r>
                    </a:p>
                  </a:txBody>
                  <a:tcPr/>
                </a:tc>
                <a:extLst>
                  <a:ext uri="{0D108BD9-81ED-4DB2-BD59-A6C34878D82A}">
                    <a16:rowId xmlns:a16="http://schemas.microsoft.com/office/drawing/2014/main" val="3291394735"/>
                  </a:ext>
                </a:extLst>
              </a:tr>
              <a:tr h="322046">
                <a:tc>
                  <a:txBody>
                    <a:bodyPr/>
                    <a:lstStyle/>
                    <a:p>
                      <a:r>
                        <a:rPr lang="en-US" dirty="0"/>
                        <a:t>E=200-dollar difference</a:t>
                      </a:r>
                    </a:p>
                  </a:txBody>
                  <a:tcPr/>
                </a:tc>
                <a:extLst>
                  <a:ext uri="{0D108BD9-81ED-4DB2-BD59-A6C34878D82A}">
                    <a16:rowId xmlns:a16="http://schemas.microsoft.com/office/drawing/2014/main" val="3874022187"/>
                  </a:ext>
                </a:extLst>
              </a:tr>
              <a:tr h="322046">
                <a:tc>
                  <a:txBody>
                    <a:bodyPr/>
                    <a:lstStyle/>
                    <a:p>
                      <a:r>
                        <a:rPr lang="en-US" dirty="0"/>
                        <a:t>Std dev= 832.32</a:t>
                      </a:r>
                    </a:p>
                  </a:txBody>
                  <a:tcPr/>
                </a:tc>
                <a:extLst>
                  <a:ext uri="{0D108BD9-81ED-4DB2-BD59-A6C34878D82A}">
                    <a16:rowId xmlns:a16="http://schemas.microsoft.com/office/drawing/2014/main" val="266471203"/>
                  </a:ext>
                </a:extLst>
              </a:tr>
              <a:tr h="322046">
                <a:tc>
                  <a:txBody>
                    <a:bodyPr/>
                    <a:lstStyle/>
                    <a:p>
                      <a:r>
                        <a:rPr lang="en-US" dirty="0"/>
                        <a:t>Z*=1.96(95% confidence interval)</a:t>
                      </a:r>
                    </a:p>
                  </a:txBody>
                  <a:tcPr/>
                </a:tc>
                <a:extLst>
                  <a:ext uri="{0D108BD9-81ED-4DB2-BD59-A6C34878D82A}">
                    <a16:rowId xmlns:a16="http://schemas.microsoft.com/office/drawing/2014/main" val="2431222418"/>
                  </a:ext>
                </a:extLst>
              </a:tr>
              <a:tr h="322046">
                <a:tc>
                  <a:txBody>
                    <a:bodyPr/>
                    <a:lstStyle/>
                    <a:p>
                      <a:endParaRPr lang="en-US"/>
                    </a:p>
                  </a:txBody>
                  <a:tcPr/>
                </a:tc>
                <a:extLst>
                  <a:ext uri="{0D108BD9-81ED-4DB2-BD59-A6C34878D82A}">
                    <a16:rowId xmlns:a16="http://schemas.microsoft.com/office/drawing/2014/main" val="2613232380"/>
                  </a:ext>
                </a:extLst>
              </a:tr>
              <a:tr h="322046">
                <a:tc>
                  <a:txBody>
                    <a:bodyPr/>
                    <a:lstStyle/>
                    <a:p>
                      <a:pPr algn="r"/>
                      <a:r>
                        <a:rPr lang="en-US" dirty="0"/>
                        <a:t>66.532342173696</a:t>
                      </a:r>
                    </a:p>
                  </a:txBody>
                  <a:tcPr/>
                </a:tc>
                <a:extLst>
                  <a:ext uri="{0D108BD9-81ED-4DB2-BD59-A6C34878D82A}">
                    <a16:rowId xmlns:a16="http://schemas.microsoft.com/office/drawing/2014/main" val="1564069495"/>
                  </a:ext>
                </a:extLst>
              </a:tr>
              <a:tr h="322046">
                <a:tc>
                  <a:txBody>
                    <a:bodyPr/>
                    <a:lstStyle/>
                    <a:p>
                      <a:r>
                        <a:rPr lang="en-US" dirty="0"/>
                        <a:t>Minimum Sample Size is 67</a:t>
                      </a:r>
                    </a:p>
                  </a:txBody>
                  <a:tcPr/>
                </a:tc>
                <a:extLst>
                  <a:ext uri="{0D108BD9-81ED-4DB2-BD59-A6C34878D82A}">
                    <a16:rowId xmlns:a16="http://schemas.microsoft.com/office/drawing/2014/main" val="3856613812"/>
                  </a:ext>
                </a:extLst>
              </a:tr>
            </a:tbl>
          </a:graphicData>
        </a:graphic>
      </p:graphicFrame>
    </p:spTree>
    <p:extLst>
      <p:ext uri="{BB962C8B-B14F-4D97-AF65-F5344CB8AC3E}">
        <p14:creationId xmlns:p14="http://schemas.microsoft.com/office/powerpoint/2010/main" val="1995713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815C548-7118-485C-9F94-632AA13D3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9CD7F906-9BCC-447D-B901-20F63333D1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4" name="Freeform 5">
              <a:extLst>
                <a:ext uri="{FF2B5EF4-FFF2-40B4-BE49-F238E27FC236}">
                  <a16:creationId xmlns:a16="http://schemas.microsoft.com/office/drawing/2014/main" id="{68E5C8D8-ED34-4A4C-92C6-1C387297AB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6">
              <a:extLst>
                <a:ext uri="{FF2B5EF4-FFF2-40B4-BE49-F238E27FC236}">
                  <a16:creationId xmlns:a16="http://schemas.microsoft.com/office/drawing/2014/main" id="{072FF48C-81B2-4637-8E97-B8C3E33D78A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6" name="Freeform 7">
              <a:extLst>
                <a:ext uri="{FF2B5EF4-FFF2-40B4-BE49-F238E27FC236}">
                  <a16:creationId xmlns:a16="http://schemas.microsoft.com/office/drawing/2014/main" id="{EB5E5BD8-66D5-43B5-82B8-10BDA1D8358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8">
              <a:extLst>
                <a:ext uri="{FF2B5EF4-FFF2-40B4-BE49-F238E27FC236}">
                  <a16:creationId xmlns:a16="http://schemas.microsoft.com/office/drawing/2014/main" id="{9FD01F9F-9A03-4A89-8BCE-20A888F661F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8" name="Freeform 9">
              <a:extLst>
                <a:ext uri="{FF2B5EF4-FFF2-40B4-BE49-F238E27FC236}">
                  <a16:creationId xmlns:a16="http://schemas.microsoft.com/office/drawing/2014/main" id="{508EB1BF-1491-4E65-9C35-008934D5723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10">
              <a:extLst>
                <a:ext uri="{FF2B5EF4-FFF2-40B4-BE49-F238E27FC236}">
                  <a16:creationId xmlns:a16="http://schemas.microsoft.com/office/drawing/2014/main" id="{3C7E1841-BA80-466A-AA20-DB02F939A8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11">
              <a:extLst>
                <a:ext uri="{FF2B5EF4-FFF2-40B4-BE49-F238E27FC236}">
                  <a16:creationId xmlns:a16="http://schemas.microsoft.com/office/drawing/2014/main" id="{2806A9BD-9B6D-4D87-AE1F-6AF1EA95B97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12">
              <a:extLst>
                <a:ext uri="{FF2B5EF4-FFF2-40B4-BE49-F238E27FC236}">
                  <a16:creationId xmlns:a16="http://schemas.microsoft.com/office/drawing/2014/main" id="{C8D7BB10-F13B-4F61-895E-20F15676E60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13">
              <a:extLst>
                <a:ext uri="{FF2B5EF4-FFF2-40B4-BE49-F238E27FC236}">
                  <a16:creationId xmlns:a16="http://schemas.microsoft.com/office/drawing/2014/main" id="{2AEAC03C-03A6-4619-A1F4-2C2AB1038FB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14">
              <a:extLst>
                <a:ext uri="{FF2B5EF4-FFF2-40B4-BE49-F238E27FC236}">
                  <a16:creationId xmlns:a16="http://schemas.microsoft.com/office/drawing/2014/main" id="{1F12D195-3755-4A5F-80D0-F2610E00CCA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Freeform 15">
              <a:extLst>
                <a:ext uri="{FF2B5EF4-FFF2-40B4-BE49-F238E27FC236}">
                  <a16:creationId xmlns:a16="http://schemas.microsoft.com/office/drawing/2014/main" id="{9DF8AF1B-9850-45E0-91D7-7C144736C8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16">
              <a:extLst>
                <a:ext uri="{FF2B5EF4-FFF2-40B4-BE49-F238E27FC236}">
                  <a16:creationId xmlns:a16="http://schemas.microsoft.com/office/drawing/2014/main" id="{9A69AB78-1FF4-4FD6-99AB-D37FDD06896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6" name="Freeform 17">
              <a:extLst>
                <a:ext uri="{FF2B5EF4-FFF2-40B4-BE49-F238E27FC236}">
                  <a16:creationId xmlns:a16="http://schemas.microsoft.com/office/drawing/2014/main" id="{F4CD039C-77A9-4589-8AD7-53C445B4397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18">
              <a:extLst>
                <a:ext uri="{FF2B5EF4-FFF2-40B4-BE49-F238E27FC236}">
                  <a16:creationId xmlns:a16="http://schemas.microsoft.com/office/drawing/2014/main" id="{9BBE1729-AA67-4290-A6B6-76C54B73ACE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8" name="Freeform 19">
              <a:extLst>
                <a:ext uri="{FF2B5EF4-FFF2-40B4-BE49-F238E27FC236}">
                  <a16:creationId xmlns:a16="http://schemas.microsoft.com/office/drawing/2014/main" id="{C7989282-C9A6-4905-9EE7-BAD79F9960A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20">
              <a:extLst>
                <a:ext uri="{FF2B5EF4-FFF2-40B4-BE49-F238E27FC236}">
                  <a16:creationId xmlns:a16="http://schemas.microsoft.com/office/drawing/2014/main" id="{EFFD14C3-BBFF-48F2-AB6C-C2EE0263F5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Freeform 21">
              <a:extLst>
                <a:ext uri="{FF2B5EF4-FFF2-40B4-BE49-F238E27FC236}">
                  <a16:creationId xmlns:a16="http://schemas.microsoft.com/office/drawing/2014/main" id="{35EF92FD-4E70-41BC-A2C3-E192791882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20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Freeform 22">
              <a:extLst>
                <a:ext uri="{FF2B5EF4-FFF2-40B4-BE49-F238E27FC236}">
                  <a16:creationId xmlns:a16="http://schemas.microsoft.com/office/drawing/2014/main" id="{13C9D14D-C1BC-47A4-810F-2B23782862F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2" name="Freeform 23">
              <a:extLst>
                <a:ext uri="{FF2B5EF4-FFF2-40B4-BE49-F238E27FC236}">
                  <a16:creationId xmlns:a16="http://schemas.microsoft.com/office/drawing/2014/main" id="{7BB78E9D-8FB2-4188-AA76-B076EC91EC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24">
              <a:extLst>
                <a:ext uri="{FF2B5EF4-FFF2-40B4-BE49-F238E27FC236}">
                  <a16:creationId xmlns:a16="http://schemas.microsoft.com/office/drawing/2014/main" id="{086F636F-8908-4A84-9DE8-38A1D3B9BA0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4" name="Freeform 25">
              <a:extLst>
                <a:ext uri="{FF2B5EF4-FFF2-40B4-BE49-F238E27FC236}">
                  <a16:creationId xmlns:a16="http://schemas.microsoft.com/office/drawing/2014/main" id="{BCDAB8B2-1267-4ABD-A817-3078AEC298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36" name="Group 35">
            <a:extLst>
              <a:ext uri="{FF2B5EF4-FFF2-40B4-BE49-F238E27FC236}">
                <a16:creationId xmlns:a16="http://schemas.microsoft.com/office/drawing/2014/main" id="{905D9A16-BB91-4097-BD0B-3B994C03A52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04672" y="4281677"/>
            <a:ext cx="10579607" cy="1771275"/>
            <a:chOff x="804672" y="3893141"/>
            <a:chExt cx="10579607" cy="1771275"/>
          </a:xfrm>
          <a:solidFill>
            <a:schemeClr val="tx2"/>
          </a:solidFill>
        </p:grpSpPr>
        <p:sp>
          <p:nvSpPr>
            <p:cNvPr id="37" name="Isosceles Triangle 39">
              <a:extLst>
                <a:ext uri="{FF2B5EF4-FFF2-40B4-BE49-F238E27FC236}">
                  <a16:creationId xmlns:a16="http://schemas.microsoft.com/office/drawing/2014/main" id="{E4EAE09B-33C0-47CA-8856-8A266114D9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5892384" y="5313353"/>
              <a:ext cx="407233" cy="351063"/>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4865A29A-C0EC-40AE-951A-1C7AFEFB04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672" y="3893141"/>
              <a:ext cx="10579607" cy="142021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itle 3"/>
          <p:cNvSpPr>
            <a:spLocks noGrp="1"/>
          </p:cNvSpPr>
          <p:nvPr>
            <p:ph type="title"/>
          </p:nvPr>
        </p:nvSpPr>
        <p:spPr>
          <a:xfrm>
            <a:off x="886968" y="4368773"/>
            <a:ext cx="10417231" cy="1250384"/>
          </a:xfrm>
        </p:spPr>
        <p:txBody>
          <a:bodyPr>
            <a:normAutofit/>
          </a:bodyPr>
          <a:lstStyle/>
          <a:p>
            <a:r>
              <a:rPr lang="en-US" b="1">
                <a:solidFill>
                  <a:schemeClr val="bg1"/>
                </a:solidFill>
              </a:rPr>
              <a:t>Data Stratification Tree</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844323758"/>
              </p:ext>
            </p:extLst>
          </p:nvPr>
        </p:nvGraphicFramePr>
        <p:xfrm>
          <a:off x="1120775" y="609717"/>
          <a:ext cx="9520239" cy="3589233"/>
        </p:xfrm>
        <a:graphic>
          <a:graphicData uri="http://schemas.openxmlformats.org/drawingml/2006/table">
            <a:tbl>
              <a:tblPr>
                <a:tableStyleId>{5C22544A-7EE6-4342-B048-85BDC9FD1C3A}</a:tableStyleId>
              </a:tblPr>
              <a:tblGrid>
                <a:gridCol w="4047113">
                  <a:extLst>
                    <a:ext uri="{9D8B030D-6E8A-4147-A177-3AD203B41FA5}">
                      <a16:colId xmlns:a16="http://schemas.microsoft.com/office/drawing/2014/main" val="20000"/>
                    </a:ext>
                  </a:extLst>
                </a:gridCol>
                <a:gridCol w="1288290">
                  <a:extLst>
                    <a:ext uri="{9D8B030D-6E8A-4147-A177-3AD203B41FA5}">
                      <a16:colId xmlns:a16="http://schemas.microsoft.com/office/drawing/2014/main" val="20001"/>
                    </a:ext>
                  </a:extLst>
                </a:gridCol>
                <a:gridCol w="1355652">
                  <a:extLst>
                    <a:ext uri="{9D8B030D-6E8A-4147-A177-3AD203B41FA5}">
                      <a16:colId xmlns:a16="http://schemas.microsoft.com/office/drawing/2014/main" val="20002"/>
                    </a:ext>
                  </a:extLst>
                </a:gridCol>
                <a:gridCol w="2829184">
                  <a:extLst>
                    <a:ext uri="{9D8B030D-6E8A-4147-A177-3AD203B41FA5}">
                      <a16:colId xmlns:a16="http://schemas.microsoft.com/office/drawing/2014/main" val="20003"/>
                    </a:ext>
                  </a:extLst>
                </a:gridCol>
              </a:tblGrid>
              <a:tr h="424459">
                <a:tc>
                  <a:txBody>
                    <a:bodyPr/>
                    <a:lstStyle/>
                    <a:p>
                      <a:pPr algn="ctr" fontAlgn="b"/>
                      <a:r>
                        <a:rPr lang="en-US" sz="1600" b="1" u="none" strike="noStrike">
                          <a:solidFill>
                            <a:srgbClr val="002060"/>
                          </a:solidFill>
                          <a:effectLst/>
                        </a:rPr>
                        <a:t>Questions About the Process</a:t>
                      </a:r>
                      <a:endParaRPr lang="en-US" sz="1600" b="1" i="0" u="none" strike="noStrike">
                        <a:solidFill>
                          <a:srgbClr val="002060"/>
                        </a:solidFill>
                        <a:effectLst/>
                        <a:latin typeface="Calibri" charset="0"/>
                      </a:endParaRP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l" fontAlgn="b"/>
                      <a:r>
                        <a:rPr lang="en-US" sz="1200" b="1" u="none" strike="noStrike">
                          <a:solidFill>
                            <a:srgbClr val="002060"/>
                          </a:solidFill>
                          <a:effectLst/>
                        </a:rPr>
                        <a:t>Stratification Factors</a:t>
                      </a:r>
                      <a:endParaRPr lang="en-US" sz="1200" b="1" i="0" u="none" strike="noStrike">
                        <a:solidFill>
                          <a:srgbClr val="002060"/>
                        </a:solidFill>
                        <a:effectLst/>
                        <a:latin typeface="Calibri" charset="0"/>
                      </a:endParaRPr>
                    </a:p>
                  </a:txBody>
                  <a:tcPr marL="9300" marR="9300" marT="9300" marB="0" anchor="b"/>
                </a:tc>
                <a:tc>
                  <a:txBody>
                    <a:bodyPr/>
                    <a:lstStyle/>
                    <a:p>
                      <a:pPr algn="ctr" fontAlgn="b"/>
                      <a:r>
                        <a:rPr lang="en-US" sz="1600" b="1" u="none" strike="noStrike">
                          <a:solidFill>
                            <a:srgbClr val="002060"/>
                          </a:solidFill>
                          <a:effectLst/>
                        </a:rPr>
                        <a:t>Measurements </a:t>
                      </a:r>
                      <a:endParaRPr lang="en-US" sz="1600" b="1" i="0" u="none" strike="noStrike">
                        <a:solidFill>
                          <a:srgbClr val="002060"/>
                        </a:solidFill>
                        <a:effectLst/>
                        <a:latin typeface="Calibri" charset="0"/>
                      </a:endParaRPr>
                    </a:p>
                  </a:txBody>
                  <a:tcPr marL="9300" marR="9300" marT="9300" marB="0" anchor="b"/>
                </a:tc>
                <a:extLst>
                  <a:ext uri="{0D108BD9-81ED-4DB2-BD59-A6C34878D82A}">
                    <a16:rowId xmlns:a16="http://schemas.microsoft.com/office/drawing/2014/main" val="10000"/>
                  </a:ext>
                </a:extLst>
              </a:tr>
              <a:tr h="217492">
                <a:tc>
                  <a:txBody>
                    <a:bodyPr/>
                    <a:lstStyle/>
                    <a:p>
                      <a:pPr algn="l" fontAlgn="b"/>
                      <a:r>
                        <a:rPr lang="en-US" sz="1100" b="0" i="0" u="none" strike="noStrike">
                          <a:solidFill>
                            <a:srgbClr val="002060"/>
                          </a:solidFill>
                          <a:effectLst/>
                          <a:latin typeface="Calibri" charset="0"/>
                        </a:rPr>
                        <a:t>How much money is spent daily?</a:t>
                      </a: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l" fontAlgn="b"/>
                      <a:r>
                        <a:rPr lang="en-US" sz="1200" b="1" u="none" strike="noStrike">
                          <a:solidFill>
                            <a:srgbClr val="002060"/>
                          </a:solidFill>
                          <a:effectLst/>
                        </a:rPr>
                        <a:t>        X Variables</a:t>
                      </a:r>
                      <a:endParaRPr lang="en-US" sz="1200" b="1" i="0" u="none" strike="noStrike">
                        <a:solidFill>
                          <a:srgbClr val="002060"/>
                        </a:solidFill>
                        <a:effectLst/>
                        <a:latin typeface="Calibri" charset="0"/>
                      </a:endParaRP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extLst>
                  <a:ext uri="{0D108BD9-81ED-4DB2-BD59-A6C34878D82A}">
                    <a16:rowId xmlns:a16="http://schemas.microsoft.com/office/drawing/2014/main" val="10001"/>
                  </a:ext>
                </a:extLst>
              </a:tr>
              <a:tr h="210298">
                <a:tc>
                  <a:txBody>
                    <a:bodyPr/>
                    <a:lstStyle/>
                    <a:p>
                      <a:pPr algn="l" fontAlgn="b"/>
                      <a:r>
                        <a:rPr lang="en-US" sz="1100" b="0" i="0" u="none" strike="noStrike">
                          <a:solidFill>
                            <a:srgbClr val="002060"/>
                          </a:solidFill>
                          <a:effectLst/>
                          <a:latin typeface="Calibri" charset="0"/>
                        </a:rPr>
                        <a:t>What purchases are affecting my Y?</a:t>
                      </a: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ctr" fontAlgn="b"/>
                      <a:r>
                        <a:rPr lang="en-US" sz="1100" b="0" i="0" u="none" strike="noStrike">
                          <a:solidFill>
                            <a:srgbClr val="002060"/>
                          </a:solidFill>
                          <a:effectLst/>
                          <a:latin typeface="Calibri" charset="0"/>
                        </a:rPr>
                        <a:t>X 1=Take out</a:t>
                      </a:r>
                    </a:p>
                  </a:txBody>
                  <a:tcPr marL="9300" marR="9300" marT="9300" marB="0" anchor="b"/>
                </a:tc>
                <a:tc>
                  <a:txBody>
                    <a:bodyPr/>
                    <a:lstStyle/>
                    <a:p>
                      <a:pPr algn="l" fontAlgn="b"/>
                      <a:r>
                        <a:rPr lang="en-US" sz="1100" b="0" i="0" u="none" strike="noStrike">
                          <a:solidFill>
                            <a:srgbClr val="002060"/>
                          </a:solidFill>
                          <a:effectLst/>
                          <a:latin typeface="Calibri" charset="0"/>
                        </a:rPr>
                        <a:t>Daily amount spent on Take-out</a:t>
                      </a:r>
                    </a:p>
                  </a:txBody>
                  <a:tcPr marL="9300" marR="9300" marT="9300" marB="0" anchor="b"/>
                </a:tc>
                <a:extLst>
                  <a:ext uri="{0D108BD9-81ED-4DB2-BD59-A6C34878D82A}">
                    <a16:rowId xmlns:a16="http://schemas.microsoft.com/office/drawing/2014/main" val="10002"/>
                  </a:ext>
                </a:extLst>
              </a:tr>
              <a:tr h="200245">
                <a:tc>
                  <a:txBody>
                    <a:bodyPr/>
                    <a:lstStyle/>
                    <a:p>
                      <a:pPr algn="l" fontAlgn="b"/>
                      <a:r>
                        <a:rPr lang="en-US" sz="1100" b="0" i="0" u="none" strike="noStrike">
                          <a:solidFill>
                            <a:srgbClr val="002060"/>
                          </a:solidFill>
                          <a:effectLst/>
                          <a:latin typeface="Calibri" charset="0"/>
                        </a:rPr>
                        <a:t>Which x variable is costing the most money?</a:t>
                      </a: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ctr" fontAlgn="b"/>
                      <a:r>
                        <a:rPr lang="en-US" sz="1100" b="0" i="0" u="none" strike="noStrike">
                          <a:solidFill>
                            <a:srgbClr val="002060"/>
                          </a:solidFill>
                          <a:effectLst/>
                          <a:latin typeface="Calibri" charset="0"/>
                        </a:rPr>
                        <a:t>X2=Dine-In</a:t>
                      </a:r>
                    </a:p>
                  </a:txBody>
                  <a:tcPr marL="9300" marR="9300" marT="9300" marB="0" anchor="b"/>
                </a:tc>
                <a:tc>
                  <a:txBody>
                    <a:bodyPr/>
                    <a:lstStyle/>
                    <a:p>
                      <a:pPr algn="l" fontAlgn="b"/>
                      <a:r>
                        <a:rPr lang="en-US" sz="1100" b="0" i="0" u="none" strike="noStrike">
                          <a:solidFill>
                            <a:srgbClr val="002060"/>
                          </a:solidFill>
                          <a:effectLst/>
                          <a:latin typeface="Calibri" charset="0"/>
                        </a:rPr>
                        <a:t>Daily amount spent on Dine-in</a:t>
                      </a:r>
                    </a:p>
                  </a:txBody>
                  <a:tcPr marL="9300" marR="9300" marT="9300" marB="0" anchor="b"/>
                </a:tc>
                <a:extLst>
                  <a:ext uri="{0D108BD9-81ED-4DB2-BD59-A6C34878D82A}">
                    <a16:rowId xmlns:a16="http://schemas.microsoft.com/office/drawing/2014/main" val="10003"/>
                  </a:ext>
                </a:extLst>
              </a:tr>
              <a:tr h="210298">
                <a:tc>
                  <a:txBody>
                    <a:bodyPr/>
                    <a:lstStyle/>
                    <a:p>
                      <a:pPr algn="l" fontAlgn="b"/>
                      <a:r>
                        <a:rPr lang="en-US" sz="1100" b="0" i="0" u="none" strike="noStrike">
                          <a:solidFill>
                            <a:srgbClr val="002060"/>
                          </a:solidFill>
                          <a:effectLst/>
                          <a:latin typeface="Calibri" charset="0"/>
                        </a:rPr>
                        <a:t>Is there a hidden x variable that is sucking all the money out?</a:t>
                      </a: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ctr" fontAlgn="b"/>
                      <a:r>
                        <a:rPr lang="en-US" sz="1100" b="0" i="0" u="none" strike="noStrike">
                          <a:solidFill>
                            <a:srgbClr val="002060"/>
                          </a:solidFill>
                          <a:effectLst/>
                          <a:latin typeface="Calibri" charset="0"/>
                        </a:rPr>
                        <a:t>X3=Amazon</a:t>
                      </a:r>
                    </a:p>
                  </a:txBody>
                  <a:tcPr marL="9300" marR="9300" marT="9300" marB="0" anchor="b"/>
                </a:tc>
                <a:tc>
                  <a:txBody>
                    <a:bodyPr/>
                    <a:lstStyle/>
                    <a:p>
                      <a:pPr algn="l" fontAlgn="b"/>
                      <a:r>
                        <a:rPr lang="en-US" sz="1100" b="0" i="0" u="none" strike="noStrike">
                          <a:solidFill>
                            <a:srgbClr val="002060"/>
                          </a:solidFill>
                          <a:effectLst/>
                          <a:latin typeface="Calibri" charset="0"/>
                        </a:rPr>
                        <a:t>Daily amount spent on Amazon</a:t>
                      </a:r>
                    </a:p>
                  </a:txBody>
                  <a:tcPr marL="9300" marR="9300" marT="9300" marB="0" anchor="b"/>
                </a:tc>
                <a:extLst>
                  <a:ext uri="{0D108BD9-81ED-4DB2-BD59-A6C34878D82A}">
                    <a16:rowId xmlns:a16="http://schemas.microsoft.com/office/drawing/2014/main" val="10004"/>
                  </a:ext>
                </a:extLst>
              </a:tr>
              <a:tr h="210298">
                <a:tc>
                  <a:txBody>
                    <a:bodyPr/>
                    <a:lstStyle/>
                    <a:p>
                      <a:pPr algn="l" fontAlgn="b"/>
                      <a:r>
                        <a:rPr lang="en-US" sz="1100" b="0" i="0" u="none" strike="noStrike">
                          <a:solidFill>
                            <a:srgbClr val="002060"/>
                          </a:solidFill>
                          <a:effectLst/>
                          <a:latin typeface="Calibri" charset="0"/>
                        </a:rPr>
                        <a:t>Which x variable has majority of the unnecessary purchases?</a:t>
                      </a: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ctr" fontAlgn="b"/>
                      <a:r>
                        <a:rPr lang="en-US" sz="1100" b="0" i="0" u="none" strike="noStrike">
                          <a:solidFill>
                            <a:srgbClr val="002060"/>
                          </a:solidFill>
                          <a:effectLst/>
                          <a:latin typeface="Calibri" charset="0"/>
                        </a:rPr>
                        <a:t>X4=Mall</a:t>
                      </a:r>
                    </a:p>
                  </a:txBody>
                  <a:tcPr marL="9300" marR="9300" marT="9300" marB="0" anchor="b"/>
                </a:tc>
                <a:tc>
                  <a:txBody>
                    <a:bodyPr/>
                    <a:lstStyle/>
                    <a:p>
                      <a:pPr algn="l" fontAlgn="b"/>
                      <a:r>
                        <a:rPr lang="en-US" sz="1100" b="0" i="0" u="none" strike="noStrike">
                          <a:solidFill>
                            <a:srgbClr val="002060"/>
                          </a:solidFill>
                          <a:effectLst/>
                          <a:latin typeface="Calibri" charset="0"/>
                        </a:rPr>
                        <a:t>Daily amount spent at the Mall</a:t>
                      </a:r>
                    </a:p>
                  </a:txBody>
                  <a:tcPr marL="9300" marR="9300" marT="9300" marB="0" anchor="b"/>
                </a:tc>
                <a:extLst>
                  <a:ext uri="{0D108BD9-81ED-4DB2-BD59-A6C34878D82A}">
                    <a16:rowId xmlns:a16="http://schemas.microsoft.com/office/drawing/2014/main" val="10005"/>
                  </a:ext>
                </a:extLst>
              </a:tr>
              <a:tr h="286481">
                <a:tc>
                  <a:txBody>
                    <a:bodyPr/>
                    <a:lstStyle/>
                    <a:p>
                      <a:pPr algn="l" fontAlgn="b"/>
                      <a:r>
                        <a:rPr lang="en-US" sz="1100" b="0" i="0" u="none" strike="noStrike">
                          <a:solidFill>
                            <a:srgbClr val="002060"/>
                          </a:solidFill>
                          <a:effectLst/>
                          <a:latin typeface="Calibri" charset="0"/>
                        </a:rPr>
                        <a:t>Is my Y variable most affected by eating out?</a:t>
                      </a:r>
                    </a:p>
                  </a:txBody>
                  <a:tcPr marL="9300" marR="9300" marT="9300" marB="0" anchor="b"/>
                </a:tc>
                <a:tc>
                  <a:txBody>
                    <a:bodyPr/>
                    <a:lstStyle/>
                    <a:p>
                      <a:pPr algn="ctr" fontAlgn="b"/>
                      <a:endParaRPr lang="en-US" sz="1600" b="1" i="1" u="none" strike="noStrike">
                        <a:solidFill>
                          <a:srgbClr val="002060"/>
                        </a:solidFill>
                        <a:effectLst/>
                        <a:latin typeface="Calibri" charset="0"/>
                      </a:endParaRPr>
                    </a:p>
                  </a:txBody>
                  <a:tcPr marL="9300" marR="9300" marT="9300" marB="0" anchor="b"/>
                </a:tc>
                <a:tc>
                  <a:txBody>
                    <a:bodyPr/>
                    <a:lstStyle/>
                    <a:p>
                      <a:pPr algn="ctr" fontAlgn="b"/>
                      <a:r>
                        <a:rPr lang="en-US" sz="1100" b="0" i="0" u="none" strike="noStrike">
                          <a:solidFill>
                            <a:srgbClr val="002060"/>
                          </a:solidFill>
                          <a:effectLst/>
                          <a:latin typeface="Calibri" charset="0"/>
                        </a:rPr>
                        <a:t>X5=Target</a:t>
                      </a:r>
                    </a:p>
                  </a:txBody>
                  <a:tcPr marL="9300" marR="9300" marT="9300" marB="0" anchor="b"/>
                </a:tc>
                <a:tc>
                  <a:txBody>
                    <a:bodyPr/>
                    <a:lstStyle/>
                    <a:p>
                      <a:pPr algn="l" fontAlgn="b"/>
                      <a:r>
                        <a:rPr lang="en-US" sz="1100" b="0" i="0" u="none" strike="noStrike">
                          <a:solidFill>
                            <a:srgbClr val="002060"/>
                          </a:solidFill>
                          <a:effectLst/>
                          <a:latin typeface="Calibri" charset="0"/>
                        </a:rPr>
                        <a:t>Daily amount spent on Target runs.</a:t>
                      </a:r>
                    </a:p>
                  </a:txBody>
                  <a:tcPr marL="9300" marR="9300" marT="9300" marB="0" anchor="b"/>
                </a:tc>
                <a:extLst>
                  <a:ext uri="{0D108BD9-81ED-4DB2-BD59-A6C34878D82A}">
                    <a16:rowId xmlns:a16="http://schemas.microsoft.com/office/drawing/2014/main" val="10006"/>
                  </a:ext>
                </a:extLst>
              </a:tr>
              <a:tr h="286481">
                <a:tc>
                  <a:txBody>
                    <a:bodyPr/>
                    <a:lstStyle/>
                    <a:p>
                      <a:pPr algn="l" fontAlgn="b"/>
                      <a:r>
                        <a:rPr lang="en-US" sz="1100" b="0" i="0" u="none" strike="noStrike">
                          <a:solidFill>
                            <a:srgbClr val="002060"/>
                          </a:solidFill>
                          <a:effectLst/>
                          <a:latin typeface="Calibri" charset="0"/>
                        </a:rPr>
                        <a:t>Is my Y variable most affected by dining-in?</a:t>
                      </a:r>
                    </a:p>
                  </a:txBody>
                  <a:tcPr marL="9300" marR="9300" marT="9300" marB="0" anchor="b"/>
                </a:tc>
                <a:tc>
                  <a:txBody>
                    <a:bodyPr/>
                    <a:lstStyle/>
                    <a:p>
                      <a:pPr algn="ctr" fontAlgn="b"/>
                      <a:r>
                        <a:rPr lang="de-DE" sz="1600" b="1" i="1" u="none" strike="noStrike">
                          <a:solidFill>
                            <a:srgbClr val="002060"/>
                          </a:solidFill>
                          <a:effectLst/>
                        </a:rPr>
                        <a:t>(Output Y)</a:t>
                      </a:r>
                      <a:endParaRPr lang="de-DE" sz="1600" b="1" i="1" u="none" strike="noStrike">
                        <a:solidFill>
                          <a:srgbClr val="002060"/>
                        </a:solidFill>
                        <a:effectLst/>
                        <a:latin typeface="Calibri" charset="0"/>
                      </a:endParaRP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extLst>
                  <a:ext uri="{0D108BD9-81ED-4DB2-BD59-A6C34878D82A}">
                    <a16:rowId xmlns:a16="http://schemas.microsoft.com/office/drawing/2014/main" val="10007"/>
                  </a:ext>
                </a:extLst>
              </a:tr>
              <a:tr h="210298">
                <a:tc>
                  <a:txBody>
                    <a:bodyPr/>
                    <a:lstStyle/>
                    <a:p>
                      <a:pPr algn="l" fontAlgn="b"/>
                      <a:r>
                        <a:rPr lang="en-US" sz="1100" b="0" i="0" u="none" strike="noStrike">
                          <a:solidFill>
                            <a:srgbClr val="002060"/>
                          </a:solidFill>
                          <a:effectLst/>
                          <a:latin typeface="Calibri" charset="0"/>
                        </a:rPr>
                        <a:t>Is my Y variable most affected by Amazon purchases?</a:t>
                      </a:r>
                    </a:p>
                  </a:txBody>
                  <a:tcPr marL="9300" marR="9300" marT="9300" marB="0" anchor="b"/>
                </a:tc>
                <a:tc>
                  <a:txBody>
                    <a:bodyPr/>
                    <a:lstStyle/>
                    <a:p>
                      <a:pPr algn="ctr" fontAlgn="b"/>
                      <a:r>
                        <a:rPr lang="en-US" sz="1100" b="0" i="0" u="none" strike="noStrike">
                          <a:solidFill>
                            <a:srgbClr val="002060"/>
                          </a:solidFill>
                          <a:effectLst/>
                          <a:latin typeface="Calibri" charset="0"/>
                        </a:rPr>
                        <a:t>Y=Total Spent Daily</a:t>
                      </a: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extLst>
                  <a:ext uri="{0D108BD9-81ED-4DB2-BD59-A6C34878D82A}">
                    <a16:rowId xmlns:a16="http://schemas.microsoft.com/office/drawing/2014/main" val="10008"/>
                  </a:ext>
                </a:extLst>
              </a:tr>
              <a:tr h="210298">
                <a:tc>
                  <a:txBody>
                    <a:bodyPr/>
                    <a:lstStyle/>
                    <a:p>
                      <a:pPr algn="l" fontAlgn="b"/>
                      <a:r>
                        <a:rPr lang="en-US" sz="1100" b="0" i="0" u="none" strike="noStrike">
                          <a:solidFill>
                            <a:srgbClr val="002060"/>
                          </a:solidFill>
                          <a:effectLst/>
                          <a:latin typeface="Calibri" charset="0"/>
                        </a:rPr>
                        <a:t>Is my Y variable most affected by trips to the mall?</a:t>
                      </a:r>
                    </a:p>
                  </a:txBody>
                  <a:tcPr marL="9300" marR="9300" marT="9300" marB="0" anchor="b"/>
                </a:tc>
                <a:tc>
                  <a:txBody>
                    <a:bodyPr/>
                    <a:lstStyle/>
                    <a:p>
                      <a:pPr algn="l" fontAlgn="b"/>
                      <a:r>
                        <a:rPr lang="en-US" sz="1100" b="0" i="0" u="none" strike="noStrike">
                          <a:solidFill>
                            <a:srgbClr val="002060"/>
                          </a:solidFill>
                          <a:effectLst/>
                          <a:latin typeface="Calibri" charset="0"/>
                        </a:rPr>
                        <a:t>Day of the week=f(X)</a:t>
                      </a: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extLst>
                  <a:ext uri="{0D108BD9-81ED-4DB2-BD59-A6C34878D82A}">
                    <a16:rowId xmlns:a16="http://schemas.microsoft.com/office/drawing/2014/main" val="10009"/>
                  </a:ext>
                </a:extLst>
              </a:tr>
              <a:tr h="210298">
                <a:tc>
                  <a:txBody>
                    <a:bodyPr/>
                    <a:lstStyle/>
                    <a:p>
                      <a:pPr algn="l" fontAlgn="b"/>
                      <a:r>
                        <a:rPr lang="en-US" sz="1100" b="0" i="0" u="none" strike="noStrike">
                          <a:solidFill>
                            <a:srgbClr val="002060"/>
                          </a:solidFill>
                          <a:effectLst/>
                          <a:latin typeface="Calibri" charset="0"/>
                        </a:rPr>
                        <a:t>Is my Y variable most affected by Target runs? </a:t>
                      </a: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extLst>
                  <a:ext uri="{0D108BD9-81ED-4DB2-BD59-A6C34878D82A}">
                    <a16:rowId xmlns:a16="http://schemas.microsoft.com/office/drawing/2014/main" val="10010"/>
                  </a:ext>
                </a:extLst>
              </a:tr>
              <a:tr h="370230">
                <a:tc>
                  <a:txBody>
                    <a:bodyPr/>
                    <a:lstStyle/>
                    <a:p>
                      <a:pPr algn="l" fontAlgn="b"/>
                      <a:r>
                        <a:rPr lang="en-US" sz="1100" b="0" i="0" u="none" strike="noStrike">
                          <a:solidFill>
                            <a:srgbClr val="002060"/>
                          </a:solidFill>
                          <a:effectLst/>
                          <a:latin typeface="Calibri" charset="0"/>
                        </a:rPr>
                        <a:t>Is my Y affected by the day of the week?</a:t>
                      </a: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extLst>
                  <a:ext uri="{0D108BD9-81ED-4DB2-BD59-A6C34878D82A}">
                    <a16:rowId xmlns:a16="http://schemas.microsoft.com/office/drawing/2014/main" val="10011"/>
                  </a:ext>
                </a:extLst>
              </a:tr>
              <a:tr h="542057">
                <a:tc>
                  <a:txBody>
                    <a:bodyPr/>
                    <a:lstStyle/>
                    <a:p>
                      <a:pPr algn="l" fontAlgn="b"/>
                      <a:endParaRPr lang="en-US" sz="1100" b="0" i="0" u="none" strike="noStrike">
                        <a:solidFill>
                          <a:srgbClr val="002060"/>
                        </a:solidFill>
                        <a:effectLst/>
                        <a:latin typeface="Calibri" charset="0"/>
                      </a:endParaRPr>
                    </a:p>
                  </a:txBody>
                  <a:tcPr marL="9300" marR="9300" marT="9300" marB="0" anchor="b"/>
                </a:tc>
                <a:tc>
                  <a:txBody>
                    <a:bodyPr/>
                    <a:lstStyle/>
                    <a:p>
                      <a:pPr algn="l" fontAlgn="b"/>
                      <a:endParaRPr lang="en-US" sz="1100" b="0" i="0" u="none" strike="noStrike">
                        <a:solidFill>
                          <a:srgbClr val="002060"/>
                        </a:solidFill>
                        <a:effectLst/>
                        <a:latin typeface="Calibri" charset="0"/>
                      </a:endParaRPr>
                    </a:p>
                  </a:txBody>
                  <a:tcPr marL="9300" marR="9300" marT="9300" marB="0" anchor="b"/>
                </a:tc>
                <a:tc gridSpan="2">
                  <a:txBody>
                    <a:bodyPr/>
                    <a:lstStyle/>
                    <a:p>
                      <a:pPr algn="l" fontAlgn="b"/>
                      <a:r>
                        <a:rPr lang="en-US" sz="1100" b="0" i="0" u="none" strike="noStrike" dirty="0">
                          <a:solidFill>
                            <a:schemeClr val="bg1"/>
                          </a:solidFill>
                          <a:effectLst/>
                          <a:latin typeface="Calibri" charset="0"/>
                        </a:rPr>
                        <a:t>Y=F(X1, X2, X3, X4, X5)</a:t>
                      </a:r>
                    </a:p>
                  </a:txBody>
                  <a:tcPr marL="9144" marR="9300" marT="9300" marB="0" anchor="b">
                    <a:solidFill>
                      <a:schemeClr val="accent1">
                        <a:lumMod val="50000"/>
                      </a:schemeClr>
                    </a:solidFill>
                  </a:tcPr>
                </a:tc>
                <a:tc hMerge="1">
                  <a:txBody>
                    <a:bodyPr/>
                    <a:lstStyle/>
                    <a:p>
                      <a:pPr algn="l" fontAlgn="b"/>
                      <a:endParaRPr lang="en-US" sz="1100" b="0" i="0" u="none" strike="noStrike">
                        <a:solidFill>
                          <a:srgbClr val="002060"/>
                        </a:solidFill>
                        <a:effectLst/>
                        <a:latin typeface="Calibri" charset="0"/>
                      </a:endParaRPr>
                    </a:p>
                  </a:txBody>
                  <a:tcPr marL="9144" marR="9300" marT="9300" marB="0" anchor="b"/>
                </a:tc>
                <a:extLst>
                  <a:ext uri="{0D108BD9-81ED-4DB2-BD59-A6C34878D82A}">
                    <a16:rowId xmlns:a16="http://schemas.microsoft.com/office/drawing/2014/main" val="10012"/>
                  </a:ext>
                </a:extLst>
              </a:tr>
            </a:tbl>
          </a:graphicData>
        </a:graphic>
      </p:graphicFrame>
      <p:sp>
        <p:nvSpPr>
          <p:cNvPr id="2" name="Rectangle 1"/>
          <p:cNvSpPr/>
          <p:nvPr/>
        </p:nvSpPr>
        <p:spPr>
          <a:xfrm flipH="1" flipV="1">
            <a:off x="906463" y="4318711"/>
            <a:ext cx="147857" cy="33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190406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3" name="Rectangle 132">
            <a:extLst>
              <a:ext uri="{FF2B5EF4-FFF2-40B4-BE49-F238E27FC236}">
                <a16:creationId xmlns:a16="http://schemas.microsoft.com/office/drawing/2014/main" id="{982413CC-69E6-4BDA-A88D-E4EF8F95B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5" name="Group 134">
            <a:extLst>
              <a:ext uri="{FF2B5EF4-FFF2-40B4-BE49-F238E27FC236}">
                <a16:creationId xmlns:a16="http://schemas.microsoft.com/office/drawing/2014/main" id="{4F1F7357-8633-4CE7-BF80-475EE8A2FAE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17513" y="0"/>
            <a:ext cx="12584114" cy="6853238"/>
            <a:chOff x="-417513" y="0"/>
            <a:chExt cx="12584114" cy="6853238"/>
          </a:xfrm>
        </p:grpSpPr>
        <p:sp>
          <p:nvSpPr>
            <p:cNvPr id="136" name="Freeform 5">
              <a:extLst>
                <a:ext uri="{FF2B5EF4-FFF2-40B4-BE49-F238E27FC236}">
                  <a16:creationId xmlns:a16="http://schemas.microsoft.com/office/drawing/2014/main" id="{E402FE4E-C12D-497C-AF81-F08E4E02B45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306513" y="0"/>
              <a:ext cx="3862388" cy="6843713"/>
            </a:xfrm>
            <a:custGeom>
              <a:avLst/>
              <a:gdLst>
                <a:gd name="T0" fmla="*/ 813 w 813"/>
                <a:gd name="T1" fmla="*/ 0 h 1440"/>
                <a:gd name="T2" fmla="*/ 435 w 813"/>
                <a:gd name="T3" fmla="*/ 1440 h 1440"/>
              </a:gdLst>
              <a:ahLst/>
              <a:cxnLst>
                <a:cxn ang="0">
                  <a:pos x="T0" y="T1"/>
                </a:cxn>
                <a:cxn ang="0">
                  <a:pos x="T2" y="T3"/>
                </a:cxn>
              </a:cxnLst>
              <a:rect l="0" t="0" r="r" b="b"/>
              <a:pathLst>
                <a:path w="813" h="1440">
                  <a:moveTo>
                    <a:pt x="813" y="0"/>
                  </a:moveTo>
                  <a:cubicBezTo>
                    <a:pt x="331" y="221"/>
                    <a:pt x="0" y="1039"/>
                    <a:pt x="435"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7" name="Freeform 6">
              <a:extLst>
                <a:ext uri="{FF2B5EF4-FFF2-40B4-BE49-F238E27FC236}">
                  <a16:creationId xmlns:a16="http://schemas.microsoft.com/office/drawing/2014/main" id="{59247B10-170D-4E62-849A-38FCB43C6AF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26725" y="9525"/>
              <a:ext cx="1539875" cy="555625"/>
            </a:xfrm>
            <a:custGeom>
              <a:avLst/>
              <a:gdLst>
                <a:gd name="T0" fmla="*/ 324 w 324"/>
                <a:gd name="T1" fmla="*/ 117 h 117"/>
                <a:gd name="T2" fmla="*/ 0 w 324"/>
                <a:gd name="T3" fmla="*/ 0 h 117"/>
              </a:gdLst>
              <a:ahLst/>
              <a:cxnLst>
                <a:cxn ang="0">
                  <a:pos x="T0" y="T1"/>
                </a:cxn>
                <a:cxn ang="0">
                  <a:pos x="T2" y="T3"/>
                </a:cxn>
              </a:cxnLst>
              <a:rect l="0" t="0" r="r" b="b"/>
              <a:pathLst>
                <a:path w="324" h="117">
                  <a:moveTo>
                    <a:pt x="324" y="117"/>
                  </a:moveTo>
                  <a:cubicBezTo>
                    <a:pt x="223" y="64"/>
                    <a:pt x="107" y="28"/>
                    <a:pt x="0"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8" name="Freeform 7">
              <a:extLst>
                <a:ext uri="{FF2B5EF4-FFF2-40B4-BE49-F238E27FC236}">
                  <a16:creationId xmlns:a16="http://schemas.microsoft.com/office/drawing/2014/main" id="{89A587A7-1BEF-45AA-9EFC-6558A8749CE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247313" y="5013325"/>
              <a:ext cx="1919288" cy="1830388"/>
            </a:xfrm>
            <a:custGeom>
              <a:avLst/>
              <a:gdLst>
                <a:gd name="T0" fmla="*/ 0 w 404"/>
                <a:gd name="T1" fmla="*/ 385 h 385"/>
                <a:gd name="T2" fmla="*/ 404 w 404"/>
                <a:gd name="T3" fmla="*/ 0 h 385"/>
              </a:gdLst>
              <a:ahLst/>
              <a:cxnLst>
                <a:cxn ang="0">
                  <a:pos x="T0" y="T1"/>
                </a:cxn>
                <a:cxn ang="0">
                  <a:pos x="T2" y="T3"/>
                </a:cxn>
              </a:cxnLst>
              <a:rect l="0" t="0" r="r" b="b"/>
              <a:pathLst>
                <a:path w="404" h="385">
                  <a:moveTo>
                    <a:pt x="0" y="385"/>
                  </a:moveTo>
                  <a:cubicBezTo>
                    <a:pt x="146" y="272"/>
                    <a:pt x="285" y="142"/>
                    <a:pt x="404"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9" name="Freeform 8">
              <a:extLst>
                <a:ext uri="{FF2B5EF4-FFF2-40B4-BE49-F238E27FC236}">
                  <a16:creationId xmlns:a16="http://schemas.microsoft.com/office/drawing/2014/main" id="{AC25B5A1-6EF7-44EC-A2F0-1EDC96A79B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775" y="0"/>
              <a:ext cx="3676650" cy="6843713"/>
            </a:xfrm>
            <a:custGeom>
              <a:avLst/>
              <a:gdLst>
                <a:gd name="T0" fmla="*/ 774 w 774"/>
                <a:gd name="T1" fmla="*/ 0 h 1440"/>
                <a:gd name="T2" fmla="*/ 411 w 774"/>
                <a:gd name="T3" fmla="*/ 1440 h 1440"/>
              </a:gdLst>
              <a:ahLst/>
              <a:cxnLst>
                <a:cxn ang="0">
                  <a:pos x="T0" y="T1"/>
                </a:cxn>
                <a:cxn ang="0">
                  <a:pos x="T2" y="T3"/>
                </a:cxn>
              </a:cxnLst>
              <a:rect l="0" t="0" r="r" b="b"/>
              <a:pathLst>
                <a:path w="774" h="1440">
                  <a:moveTo>
                    <a:pt x="774" y="0"/>
                  </a:moveTo>
                  <a:cubicBezTo>
                    <a:pt x="312" y="240"/>
                    <a:pt x="0" y="1034"/>
                    <a:pt x="411" y="1440"/>
                  </a:cubicBezTo>
                </a:path>
              </a:pathLst>
            </a:custGeom>
            <a:noFill/>
            <a:ln w="9525" cap="flat">
              <a:solidFill>
                <a:schemeClr val="tx1">
                  <a:alpha val="15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0" name="Freeform 9">
              <a:extLst>
                <a:ext uri="{FF2B5EF4-FFF2-40B4-BE49-F238E27FC236}">
                  <a16:creationId xmlns:a16="http://schemas.microsoft.com/office/drawing/2014/main" id="{80B8582C-7E17-4115-9FF1-979C8405CB5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02988" y="9525"/>
              <a:ext cx="963613" cy="366713"/>
            </a:xfrm>
            <a:custGeom>
              <a:avLst/>
              <a:gdLst>
                <a:gd name="T0" fmla="*/ 203 w 203"/>
                <a:gd name="T1" fmla="*/ 77 h 77"/>
                <a:gd name="T2" fmla="*/ 0 w 203"/>
                <a:gd name="T3" fmla="*/ 0 h 77"/>
              </a:gdLst>
              <a:ahLst/>
              <a:cxnLst>
                <a:cxn ang="0">
                  <a:pos x="T0" y="T1"/>
                </a:cxn>
                <a:cxn ang="0">
                  <a:pos x="T2" y="T3"/>
                </a:cxn>
              </a:cxnLst>
              <a:rect l="0" t="0" r="r" b="b"/>
              <a:pathLst>
                <a:path w="203" h="77">
                  <a:moveTo>
                    <a:pt x="203" y="77"/>
                  </a:moveTo>
                  <a:cubicBezTo>
                    <a:pt x="138" y="46"/>
                    <a:pt x="68" y="21"/>
                    <a:pt x="0" y="0"/>
                  </a:cubicBezTo>
                </a:path>
              </a:pathLst>
            </a:custGeom>
            <a:noFill/>
            <a:ln w="9525" cap="flat">
              <a:solidFill>
                <a:schemeClr val="tx1">
                  <a:alpha val="15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1" name="Freeform 10">
              <a:extLst>
                <a:ext uri="{FF2B5EF4-FFF2-40B4-BE49-F238E27FC236}">
                  <a16:creationId xmlns:a16="http://schemas.microsoft.com/office/drawing/2014/main" id="{F6C4AB66-7A18-4E51-935B-237F4CA8272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494963" y="5275263"/>
              <a:ext cx="1666875" cy="1577975"/>
            </a:xfrm>
            <a:custGeom>
              <a:avLst/>
              <a:gdLst>
                <a:gd name="T0" fmla="*/ 0 w 351"/>
                <a:gd name="T1" fmla="*/ 332 h 332"/>
                <a:gd name="T2" fmla="*/ 351 w 351"/>
                <a:gd name="T3" fmla="*/ 0 h 332"/>
              </a:gdLst>
              <a:ahLst/>
              <a:cxnLst>
                <a:cxn ang="0">
                  <a:pos x="T0" y="T1"/>
                </a:cxn>
                <a:cxn ang="0">
                  <a:pos x="T2" y="T3"/>
                </a:cxn>
              </a:cxnLst>
              <a:rect l="0" t="0" r="r" b="b"/>
              <a:pathLst>
                <a:path w="351" h="332">
                  <a:moveTo>
                    <a:pt x="0" y="332"/>
                  </a:moveTo>
                  <a:cubicBezTo>
                    <a:pt x="125" y="232"/>
                    <a:pt x="245" y="121"/>
                    <a:pt x="351" y="0"/>
                  </a:cubicBezTo>
                </a:path>
              </a:pathLst>
            </a:custGeom>
            <a:noFill/>
            <a:ln w="9525" cap="flat">
              <a:solidFill>
                <a:schemeClr val="tx1">
                  <a:alpha val="15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2" name="Freeform 11">
              <a:extLst>
                <a:ext uri="{FF2B5EF4-FFF2-40B4-BE49-F238E27FC236}">
                  <a16:creationId xmlns:a16="http://schemas.microsoft.com/office/drawing/2014/main" id="{CDF12911-A240-4580-8788-0C49DB1FEDB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621088" cy="6843713"/>
            </a:xfrm>
            <a:custGeom>
              <a:avLst/>
              <a:gdLst>
                <a:gd name="T0" fmla="*/ 762 w 762"/>
                <a:gd name="T1" fmla="*/ 0 h 1440"/>
                <a:gd name="T2" fmla="*/ 403 w 762"/>
                <a:gd name="T3" fmla="*/ 1440 h 1440"/>
              </a:gdLst>
              <a:ahLst/>
              <a:cxnLst>
                <a:cxn ang="0">
                  <a:pos x="T0" y="T1"/>
                </a:cxn>
                <a:cxn ang="0">
                  <a:pos x="T2" y="T3"/>
                </a:cxn>
              </a:cxnLst>
              <a:rect l="0" t="0" r="r" b="b"/>
              <a:pathLst>
                <a:path w="762" h="1440">
                  <a:moveTo>
                    <a:pt x="762" y="0"/>
                  </a:moveTo>
                  <a:cubicBezTo>
                    <a:pt x="308" y="245"/>
                    <a:pt x="0" y="1033"/>
                    <a:pt x="403"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3" name="Freeform 12">
              <a:extLst>
                <a:ext uri="{FF2B5EF4-FFF2-40B4-BE49-F238E27FC236}">
                  <a16:creationId xmlns:a16="http://schemas.microsoft.com/office/drawing/2014/main" id="{EAE0F5DE-442D-4F6C-B02C-2568ED19585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501438" y="9525"/>
              <a:ext cx="665163" cy="257175"/>
            </a:xfrm>
            <a:custGeom>
              <a:avLst/>
              <a:gdLst>
                <a:gd name="T0" fmla="*/ 140 w 140"/>
                <a:gd name="T1" fmla="*/ 54 h 54"/>
                <a:gd name="T2" fmla="*/ 0 w 140"/>
                <a:gd name="T3" fmla="*/ 0 h 54"/>
              </a:gdLst>
              <a:ahLst/>
              <a:cxnLst>
                <a:cxn ang="0">
                  <a:pos x="T0" y="T1"/>
                </a:cxn>
                <a:cxn ang="0">
                  <a:pos x="T2" y="T3"/>
                </a:cxn>
              </a:cxnLst>
              <a:rect l="0" t="0" r="r" b="b"/>
              <a:pathLst>
                <a:path w="140" h="54">
                  <a:moveTo>
                    <a:pt x="140" y="54"/>
                  </a:moveTo>
                  <a:cubicBezTo>
                    <a:pt x="95" y="34"/>
                    <a:pt x="48" y="16"/>
                    <a:pt x="0"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4" name="Freeform 13">
              <a:extLst>
                <a:ext uri="{FF2B5EF4-FFF2-40B4-BE49-F238E27FC236}">
                  <a16:creationId xmlns:a16="http://schemas.microsoft.com/office/drawing/2014/main" id="{4F24A002-AFDE-4034-85BE-CBF005AE923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641013" y="5408613"/>
              <a:ext cx="1525588" cy="1435100"/>
            </a:xfrm>
            <a:custGeom>
              <a:avLst/>
              <a:gdLst>
                <a:gd name="T0" fmla="*/ 0 w 321"/>
                <a:gd name="T1" fmla="*/ 302 h 302"/>
                <a:gd name="T2" fmla="*/ 321 w 321"/>
                <a:gd name="T3" fmla="*/ 0 h 302"/>
              </a:gdLst>
              <a:ahLst/>
              <a:cxnLst>
                <a:cxn ang="0">
                  <a:pos x="T0" y="T1"/>
                </a:cxn>
                <a:cxn ang="0">
                  <a:pos x="T2" y="T3"/>
                </a:cxn>
              </a:cxnLst>
              <a:rect l="0" t="0" r="r" b="b"/>
              <a:pathLst>
                <a:path w="321" h="302">
                  <a:moveTo>
                    <a:pt x="0" y="302"/>
                  </a:moveTo>
                  <a:cubicBezTo>
                    <a:pt x="114" y="210"/>
                    <a:pt x="223" y="109"/>
                    <a:pt x="321"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5" name="Freeform 14">
              <a:extLst>
                <a:ext uri="{FF2B5EF4-FFF2-40B4-BE49-F238E27FC236}">
                  <a16:creationId xmlns:a16="http://schemas.microsoft.com/office/drawing/2014/main" id="{36F0721E-B4B0-4A6C-A92C-F8DE92D3AC0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01713" y="0"/>
              <a:ext cx="3244850" cy="6843713"/>
            </a:xfrm>
            <a:custGeom>
              <a:avLst/>
              <a:gdLst>
                <a:gd name="T0" fmla="*/ 683 w 683"/>
                <a:gd name="T1" fmla="*/ 0 h 1440"/>
                <a:gd name="T2" fmla="*/ 355 w 683"/>
                <a:gd name="T3" fmla="*/ 1440 h 1440"/>
              </a:gdLst>
              <a:ahLst/>
              <a:cxnLst>
                <a:cxn ang="0">
                  <a:pos x="T0" y="T1"/>
                </a:cxn>
                <a:cxn ang="0">
                  <a:pos x="T2" y="T3"/>
                </a:cxn>
              </a:cxnLst>
              <a:rect l="0" t="0" r="r" b="b"/>
              <a:pathLst>
                <a:path w="683" h="1440">
                  <a:moveTo>
                    <a:pt x="683" y="0"/>
                  </a:moveTo>
                  <a:cubicBezTo>
                    <a:pt x="258" y="256"/>
                    <a:pt x="0" y="1041"/>
                    <a:pt x="355"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6" name="Freeform 15">
              <a:extLst>
                <a:ext uri="{FF2B5EF4-FFF2-40B4-BE49-F238E27FC236}">
                  <a16:creationId xmlns:a16="http://schemas.microsoft.com/office/drawing/2014/main" id="{54D2DC98-69F8-4F2F-9D45-BDFFA5E2BBB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802938" y="5518150"/>
              <a:ext cx="1363663" cy="1325563"/>
            </a:xfrm>
            <a:custGeom>
              <a:avLst/>
              <a:gdLst>
                <a:gd name="T0" fmla="*/ 0 w 287"/>
                <a:gd name="T1" fmla="*/ 279 h 279"/>
                <a:gd name="T2" fmla="*/ 287 w 287"/>
                <a:gd name="T3" fmla="*/ 0 h 279"/>
              </a:gdLst>
              <a:ahLst/>
              <a:cxnLst>
                <a:cxn ang="0">
                  <a:pos x="T0" y="T1"/>
                </a:cxn>
                <a:cxn ang="0">
                  <a:pos x="T2" y="T3"/>
                </a:cxn>
              </a:cxnLst>
              <a:rect l="0" t="0" r="r" b="b"/>
              <a:pathLst>
                <a:path w="287" h="279">
                  <a:moveTo>
                    <a:pt x="0" y="279"/>
                  </a:moveTo>
                  <a:cubicBezTo>
                    <a:pt x="101" y="193"/>
                    <a:pt x="198" y="100"/>
                    <a:pt x="287"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7" name="Freeform 16">
              <a:extLst>
                <a:ext uri="{FF2B5EF4-FFF2-40B4-BE49-F238E27FC236}">
                  <a16:creationId xmlns:a16="http://schemas.microsoft.com/office/drawing/2014/main" id="{0A636E33-DC38-40B9-B941-037E5D8603F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89000" y="0"/>
              <a:ext cx="3230563" cy="6843713"/>
            </a:xfrm>
            <a:custGeom>
              <a:avLst/>
              <a:gdLst>
                <a:gd name="T0" fmla="*/ 680 w 680"/>
                <a:gd name="T1" fmla="*/ 0 h 1440"/>
                <a:gd name="T2" fmla="*/ 337 w 680"/>
                <a:gd name="T3" fmla="*/ 1440 h 1440"/>
              </a:gdLst>
              <a:ahLst/>
              <a:cxnLst>
                <a:cxn ang="0">
                  <a:pos x="T0" y="T1"/>
                </a:cxn>
                <a:cxn ang="0">
                  <a:pos x="T2" y="T3"/>
                </a:cxn>
              </a:cxnLst>
              <a:rect l="0" t="0" r="r" b="b"/>
              <a:pathLst>
                <a:path w="680" h="1440">
                  <a:moveTo>
                    <a:pt x="680" y="0"/>
                  </a:moveTo>
                  <a:cubicBezTo>
                    <a:pt x="257" y="265"/>
                    <a:pt x="0" y="1026"/>
                    <a:pt x="337"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8" name="Freeform 17">
              <a:extLst>
                <a:ext uri="{FF2B5EF4-FFF2-40B4-BE49-F238E27FC236}">
                  <a16:creationId xmlns:a16="http://schemas.microsoft.com/office/drawing/2014/main" id="{03D30690-68C2-4AEC-9789-1495D97E194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79150" y="5694363"/>
              <a:ext cx="1187450" cy="1149350"/>
            </a:xfrm>
            <a:custGeom>
              <a:avLst/>
              <a:gdLst>
                <a:gd name="T0" fmla="*/ 0 w 250"/>
                <a:gd name="T1" fmla="*/ 242 h 242"/>
                <a:gd name="T2" fmla="*/ 250 w 250"/>
                <a:gd name="T3" fmla="*/ 0 h 242"/>
              </a:gdLst>
              <a:ahLst/>
              <a:cxnLst>
                <a:cxn ang="0">
                  <a:pos x="T0" y="T1"/>
                </a:cxn>
                <a:cxn ang="0">
                  <a:pos x="T2" y="T3"/>
                </a:cxn>
              </a:cxnLst>
              <a:rect l="0" t="0" r="r" b="b"/>
              <a:pathLst>
                <a:path w="250" h="242">
                  <a:moveTo>
                    <a:pt x="0" y="242"/>
                  </a:moveTo>
                  <a:cubicBezTo>
                    <a:pt x="88" y="166"/>
                    <a:pt x="172" y="85"/>
                    <a:pt x="250"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9" name="Freeform 18">
              <a:extLst>
                <a:ext uri="{FF2B5EF4-FFF2-40B4-BE49-F238E27FC236}">
                  <a16:creationId xmlns:a16="http://schemas.microsoft.com/office/drawing/2014/main" id="{1020B1B9-821B-49FB-BDC9-57DA08CBC30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84188" y="0"/>
              <a:ext cx="3421063" cy="6843713"/>
            </a:xfrm>
            <a:custGeom>
              <a:avLst/>
              <a:gdLst>
                <a:gd name="T0" fmla="*/ 720 w 720"/>
                <a:gd name="T1" fmla="*/ 0 h 1440"/>
                <a:gd name="T2" fmla="*/ 362 w 720"/>
                <a:gd name="T3" fmla="*/ 1440 h 1440"/>
              </a:gdLst>
              <a:ahLst/>
              <a:cxnLst>
                <a:cxn ang="0">
                  <a:pos x="T0" y="T1"/>
                </a:cxn>
                <a:cxn ang="0">
                  <a:pos x="T2" y="T3"/>
                </a:cxn>
              </a:cxnLst>
              <a:rect l="0" t="0" r="r" b="b"/>
              <a:pathLst>
                <a:path w="720" h="1440">
                  <a:moveTo>
                    <a:pt x="720" y="0"/>
                  </a:moveTo>
                  <a:cubicBezTo>
                    <a:pt x="316" y="282"/>
                    <a:pt x="0" y="1018"/>
                    <a:pt x="362"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0" name="Freeform 19">
              <a:extLst>
                <a:ext uri="{FF2B5EF4-FFF2-40B4-BE49-F238E27FC236}">
                  <a16:creationId xmlns:a16="http://schemas.microsoft.com/office/drawing/2014/main" id="{720EDCE4-8B18-413F-989E-E79628E5AF1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1287125" y="6049963"/>
              <a:ext cx="879475" cy="793750"/>
            </a:xfrm>
            <a:custGeom>
              <a:avLst/>
              <a:gdLst>
                <a:gd name="T0" fmla="*/ 0 w 185"/>
                <a:gd name="T1" fmla="*/ 167 h 167"/>
                <a:gd name="T2" fmla="*/ 185 w 185"/>
                <a:gd name="T3" fmla="*/ 0 h 167"/>
              </a:gdLst>
              <a:ahLst/>
              <a:cxnLst>
                <a:cxn ang="0">
                  <a:pos x="T0" y="T1"/>
                </a:cxn>
                <a:cxn ang="0">
                  <a:pos x="T2" y="T3"/>
                </a:cxn>
              </a:cxnLst>
              <a:rect l="0" t="0" r="r" b="b"/>
              <a:pathLst>
                <a:path w="185" h="167">
                  <a:moveTo>
                    <a:pt x="0" y="167"/>
                  </a:moveTo>
                  <a:cubicBezTo>
                    <a:pt x="63" y="114"/>
                    <a:pt x="125" y="58"/>
                    <a:pt x="185" y="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1" name="Freeform 20">
              <a:extLst>
                <a:ext uri="{FF2B5EF4-FFF2-40B4-BE49-F238E27FC236}">
                  <a16:creationId xmlns:a16="http://schemas.microsoft.com/office/drawing/2014/main" id="{8563351E-0DDD-4FC8-8D0C-1E446E3C1B5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98488" y="0"/>
              <a:ext cx="2717800" cy="6843713"/>
            </a:xfrm>
            <a:custGeom>
              <a:avLst/>
              <a:gdLst>
                <a:gd name="T0" fmla="*/ 572 w 572"/>
                <a:gd name="T1" fmla="*/ 0 h 1440"/>
                <a:gd name="T2" fmla="*/ 164 w 572"/>
                <a:gd name="T3" fmla="*/ 1440 h 1440"/>
              </a:gdLst>
              <a:ahLst/>
              <a:cxnLst>
                <a:cxn ang="0">
                  <a:pos x="T0" y="T1"/>
                </a:cxn>
                <a:cxn ang="0">
                  <a:pos x="T2" y="T3"/>
                </a:cxn>
              </a:cxnLst>
              <a:rect l="0" t="0" r="r" b="b"/>
              <a:pathLst>
                <a:path w="572" h="1440">
                  <a:moveTo>
                    <a:pt x="572" y="0"/>
                  </a:moveTo>
                  <a:cubicBezTo>
                    <a:pt x="213" y="320"/>
                    <a:pt x="0" y="979"/>
                    <a:pt x="164" y="1440"/>
                  </a:cubicBezTo>
                </a:path>
              </a:pathLst>
            </a:custGeom>
            <a:noFill/>
            <a:ln w="12700" cap="flat">
              <a:solidFill>
                <a:schemeClr val="tx1">
                  <a:alpha val="15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2" name="Freeform 21">
              <a:extLst>
                <a:ext uri="{FF2B5EF4-FFF2-40B4-BE49-F238E27FC236}">
                  <a16:creationId xmlns:a16="http://schemas.microsoft.com/office/drawing/2014/main" id="{15E8B705-64E7-4513-B3CB-BF46C35732B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261938" y="0"/>
              <a:ext cx="2944813" cy="6843713"/>
            </a:xfrm>
            <a:custGeom>
              <a:avLst/>
              <a:gdLst>
                <a:gd name="T0" fmla="*/ 620 w 620"/>
                <a:gd name="T1" fmla="*/ 0 h 1440"/>
                <a:gd name="T2" fmla="*/ 186 w 620"/>
                <a:gd name="T3" fmla="*/ 1440 h 1440"/>
              </a:gdLst>
              <a:ahLst/>
              <a:cxnLst>
                <a:cxn ang="0">
                  <a:pos x="T0" y="T1"/>
                </a:cxn>
                <a:cxn ang="0">
                  <a:pos x="T2" y="T3"/>
                </a:cxn>
              </a:cxnLst>
              <a:rect l="0" t="0" r="r" b="b"/>
              <a:pathLst>
                <a:path w="620" h="1440">
                  <a:moveTo>
                    <a:pt x="620" y="0"/>
                  </a:moveTo>
                  <a:cubicBezTo>
                    <a:pt x="248" y="325"/>
                    <a:pt x="0" y="960"/>
                    <a:pt x="186" y="1440"/>
                  </a:cubicBezTo>
                </a:path>
              </a:pathLst>
            </a:custGeom>
            <a:noFill/>
            <a:ln w="9525" cap="flat">
              <a:solidFill>
                <a:schemeClr val="tx1">
                  <a:alpha val="15000"/>
                </a:schemeClr>
              </a:solidFill>
              <a:prstDash val="lg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3" name="Freeform 22">
              <a:extLst>
                <a:ext uri="{FF2B5EF4-FFF2-40B4-BE49-F238E27FC236}">
                  <a16:creationId xmlns:a16="http://schemas.microsoft.com/office/drawing/2014/main" id="{30DAEE1C-EBB5-47F5-9E76-564FCFDBFC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17513" y="0"/>
              <a:ext cx="2403475" cy="6843713"/>
            </a:xfrm>
            <a:custGeom>
              <a:avLst/>
              <a:gdLst>
                <a:gd name="T0" fmla="*/ 506 w 506"/>
                <a:gd name="T1" fmla="*/ 0 h 1440"/>
                <a:gd name="T2" fmla="*/ 171 w 506"/>
                <a:gd name="T3" fmla="*/ 1440 h 1440"/>
              </a:gdLst>
              <a:ahLst/>
              <a:cxnLst>
                <a:cxn ang="0">
                  <a:pos x="T0" y="T1"/>
                </a:cxn>
                <a:cxn ang="0">
                  <a:pos x="T2" y="T3"/>
                </a:cxn>
              </a:cxnLst>
              <a:rect l="0" t="0" r="r" b="b"/>
              <a:pathLst>
                <a:path w="506" h="1440">
                  <a:moveTo>
                    <a:pt x="506" y="0"/>
                  </a:moveTo>
                  <a:cubicBezTo>
                    <a:pt x="109" y="356"/>
                    <a:pt x="0" y="943"/>
                    <a:pt x="171" y="1440"/>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4" name="Freeform 23">
              <a:extLst>
                <a:ext uri="{FF2B5EF4-FFF2-40B4-BE49-F238E27FC236}">
                  <a16:creationId xmlns:a16="http://schemas.microsoft.com/office/drawing/2014/main" id="{EDB255E9-A3E2-4098-99A1-FE38FAD15DA1}"/>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9525"/>
              <a:ext cx="1771650" cy="3198813"/>
            </a:xfrm>
            <a:custGeom>
              <a:avLst/>
              <a:gdLst>
                <a:gd name="T0" fmla="*/ 373 w 373"/>
                <a:gd name="T1" fmla="*/ 0 h 673"/>
                <a:gd name="T2" fmla="*/ 0 w 373"/>
                <a:gd name="T3" fmla="*/ 673 h 673"/>
              </a:gdLst>
              <a:ahLst/>
              <a:cxnLst>
                <a:cxn ang="0">
                  <a:pos x="T0" y="T1"/>
                </a:cxn>
                <a:cxn ang="0">
                  <a:pos x="T2" y="T3"/>
                </a:cxn>
              </a:cxnLst>
              <a:rect l="0" t="0" r="r" b="b"/>
              <a:pathLst>
                <a:path w="373" h="673">
                  <a:moveTo>
                    <a:pt x="373" y="0"/>
                  </a:moveTo>
                  <a:cubicBezTo>
                    <a:pt x="175" y="183"/>
                    <a:pt x="51" y="409"/>
                    <a:pt x="0" y="673"/>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5" name="Freeform 24">
              <a:extLst>
                <a:ext uri="{FF2B5EF4-FFF2-40B4-BE49-F238E27FC236}">
                  <a16:creationId xmlns:a16="http://schemas.microsoft.com/office/drawing/2014/main" id="{D2507F2A-27AF-4833-8273-5FC9A988639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63" y="6016625"/>
              <a:ext cx="214313" cy="827088"/>
            </a:xfrm>
            <a:custGeom>
              <a:avLst/>
              <a:gdLst>
                <a:gd name="T0" fmla="*/ 0 w 45"/>
                <a:gd name="T1" fmla="*/ 0 h 174"/>
                <a:gd name="T2" fmla="*/ 45 w 45"/>
                <a:gd name="T3" fmla="*/ 174 h 174"/>
              </a:gdLst>
              <a:ahLst/>
              <a:cxnLst>
                <a:cxn ang="0">
                  <a:pos x="T0" y="T1"/>
                </a:cxn>
                <a:cxn ang="0">
                  <a:pos x="T2" y="T3"/>
                </a:cxn>
              </a:cxnLst>
              <a:rect l="0" t="0" r="r" b="b"/>
              <a:pathLst>
                <a:path w="45" h="174">
                  <a:moveTo>
                    <a:pt x="0" y="0"/>
                  </a:moveTo>
                  <a:cubicBezTo>
                    <a:pt x="11" y="59"/>
                    <a:pt x="26" y="118"/>
                    <a:pt x="45" y="174"/>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6" name="Freeform 25">
              <a:extLst>
                <a:ext uri="{FF2B5EF4-FFF2-40B4-BE49-F238E27FC236}">
                  <a16:creationId xmlns:a16="http://schemas.microsoft.com/office/drawing/2014/main" id="{8DFB8904-0CB8-45AD-ABD2-F7A582365E86}"/>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4288" y="0"/>
              <a:ext cx="1562100" cy="2228850"/>
            </a:xfrm>
            <a:custGeom>
              <a:avLst/>
              <a:gdLst>
                <a:gd name="T0" fmla="*/ 329 w 329"/>
                <a:gd name="T1" fmla="*/ 0 h 469"/>
                <a:gd name="T2" fmla="*/ 0 w 329"/>
                <a:gd name="T3" fmla="*/ 469 h 469"/>
              </a:gdLst>
              <a:ahLst/>
              <a:cxnLst>
                <a:cxn ang="0">
                  <a:pos x="T0" y="T1"/>
                </a:cxn>
                <a:cxn ang="0">
                  <a:pos x="T2" y="T3"/>
                </a:cxn>
              </a:cxnLst>
              <a:rect l="0" t="0" r="r" b="b"/>
              <a:pathLst>
                <a:path w="329" h="469">
                  <a:moveTo>
                    <a:pt x="329" y="0"/>
                  </a:moveTo>
                  <a:cubicBezTo>
                    <a:pt x="189" y="133"/>
                    <a:pt x="69" y="288"/>
                    <a:pt x="0" y="469"/>
                  </a:cubicBezTo>
                </a:path>
              </a:pathLst>
            </a:custGeom>
            <a:noFill/>
            <a:ln w="9525" cap="flat">
              <a:solidFill>
                <a:schemeClr val="tx1">
                  <a:alpha val="1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E106496F-09A7-AE4F-BFB2-1DACB52199C8}"/>
              </a:ext>
            </a:extLst>
          </p:cNvPr>
          <p:cNvSpPr>
            <a:spLocks noGrp="1"/>
          </p:cNvSpPr>
          <p:nvPr>
            <p:ph type="title"/>
          </p:nvPr>
        </p:nvSpPr>
        <p:spPr>
          <a:xfrm>
            <a:off x="1759287" y="798881"/>
            <a:ext cx="8673427" cy="1048945"/>
          </a:xfrm>
        </p:spPr>
        <p:txBody>
          <a:bodyPr vert="horz" lIns="228600" tIns="228600" rIns="228600" bIns="0" rtlCol="0">
            <a:normAutofit/>
          </a:bodyPr>
          <a:lstStyle/>
          <a:p>
            <a:pPr defTabSz="914400"/>
            <a:r>
              <a:rPr lang="en-US" spc="-150">
                <a:solidFill>
                  <a:schemeClr val="tx1"/>
                </a:solidFill>
              </a:rPr>
              <a:t>Analyze: Sigma Quality Level</a:t>
            </a:r>
          </a:p>
        </p:txBody>
      </p:sp>
      <p:graphicFrame>
        <p:nvGraphicFramePr>
          <p:cNvPr id="4" name="Table 4">
            <a:extLst>
              <a:ext uri="{FF2B5EF4-FFF2-40B4-BE49-F238E27FC236}">
                <a16:creationId xmlns:a16="http://schemas.microsoft.com/office/drawing/2014/main" id="{189182A7-32E2-2943-9CB2-F89ABBF92AC5}"/>
              </a:ext>
            </a:extLst>
          </p:cNvPr>
          <p:cNvGraphicFramePr>
            <a:graphicFrameLocks noGrp="1"/>
          </p:cNvGraphicFramePr>
          <p:nvPr>
            <p:ph idx="1"/>
            <p:extLst>
              <p:ext uri="{D42A27DB-BD31-4B8C-83A1-F6EECF244321}">
                <p14:modId xmlns:p14="http://schemas.microsoft.com/office/powerpoint/2010/main" val="2065723255"/>
              </p:ext>
            </p:extLst>
          </p:nvPr>
        </p:nvGraphicFramePr>
        <p:xfrm>
          <a:off x="807722" y="2331813"/>
          <a:ext cx="10576557" cy="3493800"/>
        </p:xfrm>
        <a:graphic>
          <a:graphicData uri="http://schemas.openxmlformats.org/drawingml/2006/table">
            <a:tbl>
              <a:tblPr firstRow="1" bandRow="1">
                <a:tableStyleId>{8A107856-5554-42FB-B03E-39F5DBC370BA}</a:tableStyleId>
              </a:tblPr>
              <a:tblGrid>
                <a:gridCol w="8693287">
                  <a:extLst>
                    <a:ext uri="{9D8B030D-6E8A-4147-A177-3AD203B41FA5}">
                      <a16:colId xmlns:a16="http://schemas.microsoft.com/office/drawing/2014/main" val="3259780415"/>
                    </a:ext>
                  </a:extLst>
                </a:gridCol>
                <a:gridCol w="1883270">
                  <a:extLst>
                    <a:ext uri="{9D8B030D-6E8A-4147-A177-3AD203B41FA5}">
                      <a16:colId xmlns:a16="http://schemas.microsoft.com/office/drawing/2014/main" val="4251809616"/>
                    </a:ext>
                  </a:extLst>
                </a:gridCol>
              </a:tblGrid>
              <a:tr h="436725">
                <a:tc>
                  <a:txBody>
                    <a:bodyPr/>
                    <a:lstStyle/>
                    <a:p>
                      <a:r>
                        <a:rPr lang="en-US" sz="1700" b="0">
                          <a:latin typeface="Arial" panose="020B0604020202020204" pitchFamily="34" charset="0"/>
                          <a:cs typeface="Arial" panose="020B0604020202020204" pitchFamily="34" charset="0"/>
                        </a:rPr>
                        <a:t>Identify Error Opportunities</a:t>
                      </a:r>
                    </a:p>
                  </a:txBody>
                  <a:tcPr marL="132067" marR="132067" marT="66034" marB="66034"/>
                </a:tc>
                <a:tc>
                  <a:txBody>
                    <a:bodyPr/>
                    <a:lstStyle/>
                    <a:p>
                      <a:pPr algn="r"/>
                      <a:r>
                        <a:rPr lang="en-US" sz="1700">
                          <a:latin typeface="Arial" panose="020B0604020202020204" pitchFamily="34" charset="0"/>
                          <a:cs typeface="Arial" panose="020B0604020202020204" pitchFamily="34" charset="0"/>
                        </a:rPr>
                        <a:t>7</a:t>
                      </a:r>
                    </a:p>
                  </a:txBody>
                  <a:tcPr marL="132067" marR="132067" marT="66034" marB="66034"/>
                </a:tc>
                <a:extLst>
                  <a:ext uri="{0D108BD9-81ED-4DB2-BD59-A6C34878D82A}">
                    <a16:rowId xmlns:a16="http://schemas.microsoft.com/office/drawing/2014/main" val="2747046996"/>
                  </a:ext>
                </a:extLst>
              </a:tr>
              <a:tr h="436725">
                <a:tc>
                  <a:txBody>
                    <a:bodyPr/>
                    <a:lstStyle/>
                    <a:p>
                      <a:r>
                        <a:rPr lang="en-US" sz="1700">
                          <a:latin typeface="Arial" panose="020B0604020202020204" pitchFamily="34" charset="0"/>
                          <a:cs typeface="Arial" panose="020B0604020202020204" pitchFamily="34" charset="0"/>
                        </a:rPr>
                        <a:t>Whole foods purchases logged as Amazon purchase</a:t>
                      </a:r>
                    </a:p>
                  </a:txBody>
                  <a:tcPr marL="132067" marR="132067" marT="66034" marB="66034"/>
                </a:tc>
                <a:tc>
                  <a:txBody>
                    <a:bodyPr/>
                    <a:lstStyle/>
                    <a:p>
                      <a:endParaRPr lang="en-US" sz="1700">
                        <a:latin typeface="Arial" panose="020B0604020202020204" pitchFamily="34" charset="0"/>
                        <a:cs typeface="Arial" panose="020B0604020202020204" pitchFamily="34" charset="0"/>
                      </a:endParaRPr>
                    </a:p>
                  </a:txBody>
                  <a:tcPr marL="132067" marR="132067" marT="66034" marB="66034"/>
                </a:tc>
                <a:extLst>
                  <a:ext uri="{0D108BD9-81ED-4DB2-BD59-A6C34878D82A}">
                    <a16:rowId xmlns:a16="http://schemas.microsoft.com/office/drawing/2014/main" val="2501566582"/>
                  </a:ext>
                </a:extLst>
              </a:tr>
              <a:tr h="436725">
                <a:tc>
                  <a:txBody>
                    <a:bodyPr/>
                    <a:lstStyle/>
                    <a:p>
                      <a:r>
                        <a:rPr lang="en-US" sz="1700">
                          <a:latin typeface="Arial" panose="020B0604020202020204" pitchFamily="34" charset="0"/>
                          <a:cs typeface="Arial" panose="020B0604020202020204" pitchFamily="34" charset="0"/>
                        </a:rPr>
                        <a:t>Total observations</a:t>
                      </a:r>
                    </a:p>
                  </a:txBody>
                  <a:tcPr marL="132067" marR="132067" marT="66034" marB="66034"/>
                </a:tc>
                <a:tc>
                  <a:txBody>
                    <a:bodyPr/>
                    <a:lstStyle/>
                    <a:p>
                      <a:pPr algn="r"/>
                      <a:r>
                        <a:rPr lang="en-US" sz="1700">
                          <a:latin typeface="Arial" panose="020B0604020202020204" pitchFamily="34" charset="0"/>
                          <a:cs typeface="Arial" panose="020B0604020202020204" pitchFamily="34" charset="0"/>
                        </a:rPr>
                        <a:t>44</a:t>
                      </a:r>
                    </a:p>
                  </a:txBody>
                  <a:tcPr marL="132067" marR="132067" marT="66034" marB="66034"/>
                </a:tc>
                <a:extLst>
                  <a:ext uri="{0D108BD9-81ED-4DB2-BD59-A6C34878D82A}">
                    <a16:rowId xmlns:a16="http://schemas.microsoft.com/office/drawing/2014/main" val="1886244878"/>
                  </a:ext>
                </a:extLst>
              </a:tr>
              <a:tr h="436725">
                <a:tc>
                  <a:txBody>
                    <a:bodyPr/>
                    <a:lstStyle/>
                    <a:p>
                      <a:r>
                        <a:rPr lang="en-US" sz="1700">
                          <a:latin typeface="Arial" panose="020B0604020202020204" pitchFamily="34" charset="0"/>
                          <a:cs typeface="Arial" panose="020B0604020202020204" pitchFamily="34" charset="0"/>
                        </a:rPr>
                        <a:t>Product of Error and observations</a:t>
                      </a:r>
                    </a:p>
                  </a:txBody>
                  <a:tcPr marL="132067" marR="132067" marT="66034" marB="66034"/>
                </a:tc>
                <a:tc>
                  <a:txBody>
                    <a:bodyPr/>
                    <a:lstStyle/>
                    <a:p>
                      <a:pPr algn="r"/>
                      <a:r>
                        <a:rPr lang="en-US" sz="1700">
                          <a:latin typeface="Arial" panose="020B0604020202020204" pitchFamily="34" charset="0"/>
                          <a:cs typeface="Arial" panose="020B0604020202020204" pitchFamily="34" charset="0"/>
                        </a:rPr>
                        <a:t>308</a:t>
                      </a:r>
                    </a:p>
                  </a:txBody>
                  <a:tcPr marL="132067" marR="132067" marT="66034" marB="66034"/>
                </a:tc>
                <a:extLst>
                  <a:ext uri="{0D108BD9-81ED-4DB2-BD59-A6C34878D82A}">
                    <a16:rowId xmlns:a16="http://schemas.microsoft.com/office/drawing/2014/main" val="1548868890"/>
                  </a:ext>
                </a:extLst>
              </a:tr>
              <a:tr h="436725">
                <a:tc>
                  <a:txBody>
                    <a:bodyPr/>
                    <a:lstStyle/>
                    <a:p>
                      <a:r>
                        <a:rPr lang="en-US" sz="1700">
                          <a:latin typeface="Arial" panose="020B0604020202020204" pitchFamily="34" charset="0"/>
                          <a:cs typeface="Arial" panose="020B0604020202020204" pitchFamily="34" charset="0"/>
                        </a:rPr>
                        <a:t>Total actual errors</a:t>
                      </a:r>
                    </a:p>
                  </a:txBody>
                  <a:tcPr marL="132067" marR="132067" marT="66034" marB="66034"/>
                </a:tc>
                <a:tc>
                  <a:txBody>
                    <a:bodyPr/>
                    <a:lstStyle/>
                    <a:p>
                      <a:pPr algn="r"/>
                      <a:r>
                        <a:rPr lang="en-US" sz="1700">
                          <a:latin typeface="Arial" panose="020B0604020202020204" pitchFamily="34" charset="0"/>
                          <a:cs typeface="Arial" panose="020B0604020202020204" pitchFamily="34" charset="0"/>
                        </a:rPr>
                        <a:t>18</a:t>
                      </a:r>
                    </a:p>
                  </a:txBody>
                  <a:tcPr marL="132067" marR="132067" marT="66034" marB="66034"/>
                </a:tc>
                <a:extLst>
                  <a:ext uri="{0D108BD9-81ED-4DB2-BD59-A6C34878D82A}">
                    <a16:rowId xmlns:a16="http://schemas.microsoft.com/office/drawing/2014/main" val="4293377308"/>
                  </a:ext>
                </a:extLst>
              </a:tr>
              <a:tr h="436725">
                <a:tc>
                  <a:txBody>
                    <a:bodyPr/>
                    <a:lstStyle/>
                    <a:p>
                      <a:r>
                        <a:rPr lang="en-US" sz="1700">
                          <a:latin typeface="Arial" panose="020B0604020202020204" pitchFamily="34" charset="0"/>
                          <a:cs typeface="Arial" panose="020B0604020202020204" pitchFamily="34" charset="0"/>
                        </a:rPr>
                        <a:t>A/DU</a:t>
                      </a:r>
                    </a:p>
                  </a:txBody>
                  <a:tcPr marL="132067" marR="132067" marT="66034" marB="66034"/>
                </a:tc>
                <a:tc>
                  <a:txBody>
                    <a:bodyPr/>
                    <a:lstStyle/>
                    <a:p>
                      <a:pPr algn="r"/>
                      <a:r>
                        <a:rPr lang="en-US" sz="1700">
                          <a:latin typeface="Arial" panose="020B0604020202020204" pitchFamily="34" charset="0"/>
                          <a:cs typeface="Arial" panose="020B0604020202020204" pitchFamily="34" charset="0"/>
                        </a:rPr>
                        <a:t>17.11</a:t>
                      </a:r>
                    </a:p>
                  </a:txBody>
                  <a:tcPr marL="132067" marR="132067" marT="66034" marB="66034"/>
                </a:tc>
                <a:extLst>
                  <a:ext uri="{0D108BD9-81ED-4DB2-BD59-A6C34878D82A}">
                    <a16:rowId xmlns:a16="http://schemas.microsoft.com/office/drawing/2014/main" val="576632791"/>
                  </a:ext>
                </a:extLst>
              </a:tr>
              <a:tr h="436725">
                <a:tc>
                  <a:txBody>
                    <a:bodyPr/>
                    <a:lstStyle/>
                    <a:p>
                      <a:r>
                        <a:rPr lang="en-US" sz="1700">
                          <a:latin typeface="Arial" panose="020B0604020202020204" pitchFamily="34" charset="0"/>
                          <a:cs typeface="Arial" panose="020B0604020202020204" pitchFamily="34" charset="0"/>
                        </a:rPr>
                        <a:t>DPMO</a:t>
                      </a:r>
                    </a:p>
                  </a:txBody>
                  <a:tcPr marL="132067" marR="132067" marT="66034" marB="66034"/>
                </a:tc>
                <a:tc>
                  <a:txBody>
                    <a:bodyPr/>
                    <a:lstStyle/>
                    <a:p>
                      <a:pPr algn="r"/>
                      <a:r>
                        <a:rPr lang="en-US" sz="1700">
                          <a:latin typeface="Arial" panose="020B0604020202020204" pitchFamily="34" charset="0"/>
                          <a:cs typeface="Arial" panose="020B0604020202020204" pitchFamily="34" charset="0"/>
                        </a:rPr>
                        <a:t>171,111</a:t>
                      </a:r>
                    </a:p>
                  </a:txBody>
                  <a:tcPr marL="132067" marR="132067" marT="66034" marB="66034"/>
                </a:tc>
                <a:extLst>
                  <a:ext uri="{0D108BD9-81ED-4DB2-BD59-A6C34878D82A}">
                    <a16:rowId xmlns:a16="http://schemas.microsoft.com/office/drawing/2014/main" val="1682222562"/>
                  </a:ext>
                </a:extLst>
              </a:tr>
              <a:tr h="436725">
                <a:tc>
                  <a:txBody>
                    <a:bodyPr/>
                    <a:lstStyle/>
                    <a:p>
                      <a:r>
                        <a:rPr lang="en-US" sz="1700">
                          <a:latin typeface="Arial" panose="020B0604020202020204" pitchFamily="34" charset="0"/>
                          <a:cs typeface="Arial" panose="020B0604020202020204" pitchFamily="34" charset="0"/>
                        </a:rPr>
                        <a:t>SQL</a:t>
                      </a:r>
                    </a:p>
                  </a:txBody>
                  <a:tcPr marL="132067" marR="132067" marT="66034" marB="66034"/>
                </a:tc>
                <a:tc>
                  <a:txBody>
                    <a:bodyPr/>
                    <a:lstStyle/>
                    <a:p>
                      <a:pPr algn="r"/>
                      <a:r>
                        <a:rPr lang="en-US" sz="1700">
                          <a:latin typeface="Arial" panose="020B0604020202020204" pitchFamily="34" charset="0"/>
                          <a:cs typeface="Arial" panose="020B0604020202020204" pitchFamily="34" charset="0"/>
                        </a:rPr>
                        <a:t>2.5</a:t>
                      </a:r>
                    </a:p>
                  </a:txBody>
                  <a:tcPr marL="132067" marR="132067" marT="66034" marB="66034"/>
                </a:tc>
                <a:extLst>
                  <a:ext uri="{0D108BD9-81ED-4DB2-BD59-A6C34878D82A}">
                    <a16:rowId xmlns:a16="http://schemas.microsoft.com/office/drawing/2014/main" val="3004516250"/>
                  </a:ext>
                </a:extLst>
              </a:tr>
            </a:tbl>
          </a:graphicData>
        </a:graphic>
      </p:graphicFrame>
    </p:spTree>
    <p:extLst>
      <p:ext uri="{BB962C8B-B14F-4D97-AF65-F5344CB8AC3E}">
        <p14:creationId xmlns:p14="http://schemas.microsoft.com/office/powerpoint/2010/main" val="3361019802"/>
      </p:ext>
    </p:extLst>
  </p:cSld>
  <p:clrMapOvr>
    <a:masterClrMapping/>
  </p:clrMapOvr>
</p:sld>
</file>

<file path=ppt/theme/theme1.xml><?xml version="1.0" encoding="utf-8"?>
<a:theme xmlns:a="http://schemas.openxmlformats.org/drawingml/2006/main" name="Atlas">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508F7963-D0B5-43F7-BB2C-FCE3009C08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4107</TotalTime>
  <Words>2711</Words>
  <Application>Microsoft Macintosh PowerPoint</Application>
  <PresentationFormat>Widescreen</PresentationFormat>
  <Paragraphs>642</Paragraphs>
  <Slides>16</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Andale Mono</vt:lpstr>
      <vt:lpstr>Arial</vt:lpstr>
      <vt:lpstr>Calibri</vt:lpstr>
      <vt:lpstr>Calibri Light</vt:lpstr>
      <vt:lpstr>Rockwell</vt:lpstr>
      <vt:lpstr>Times New Roman</vt:lpstr>
      <vt:lpstr>Wingdings</vt:lpstr>
      <vt:lpstr>Atlas</vt:lpstr>
      <vt:lpstr>PowerPoint Presentation</vt:lpstr>
      <vt:lpstr>Define</vt:lpstr>
      <vt:lpstr>Operational Definitions</vt:lpstr>
      <vt:lpstr>Define: Process Map</vt:lpstr>
      <vt:lpstr>Measure</vt:lpstr>
      <vt:lpstr>Measurement Plan</vt:lpstr>
      <vt:lpstr>PowerPoint Presentation</vt:lpstr>
      <vt:lpstr>Data Stratification Tree</vt:lpstr>
      <vt:lpstr>Analyze: Sigma Quality Level</vt:lpstr>
      <vt:lpstr>PowerPoint Presentation</vt:lpstr>
      <vt:lpstr>Analyze: Descriptive Statistics Continued</vt:lpstr>
      <vt:lpstr>Analyze: Trendline chart</vt:lpstr>
      <vt:lpstr>Analyze Chi Square test</vt:lpstr>
      <vt:lpstr>Analyze: Multiple Regression </vt:lpstr>
      <vt:lpstr>Improve</vt:lpstr>
      <vt:lpstr>Control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doublerbros18@gmail.com</dc:creator>
  <cp:lastModifiedBy>doublerbros18@gmail.com</cp:lastModifiedBy>
  <cp:revision>5</cp:revision>
  <dcterms:created xsi:type="dcterms:W3CDTF">2023-06-10T05:04:05Z</dcterms:created>
  <dcterms:modified xsi:type="dcterms:W3CDTF">2023-06-13T01:31:29Z</dcterms:modified>
</cp:coreProperties>
</file>

<file path=docProps/thumbnail.jpeg>
</file>